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00" r:id="rId1"/>
    <p:sldMasterId id="2147485948" r:id="rId2"/>
    <p:sldMasterId id="2147485966" r:id="rId3"/>
  </p:sldMasterIdLst>
  <p:notesMasterIdLst>
    <p:notesMasterId r:id="rId28"/>
  </p:notesMasterIdLst>
  <p:handoutMasterIdLst>
    <p:handoutMasterId r:id="rId29"/>
  </p:handoutMasterIdLst>
  <p:sldIdLst>
    <p:sldId id="376" r:id="rId4"/>
    <p:sldId id="462" r:id="rId5"/>
    <p:sldId id="504" r:id="rId6"/>
    <p:sldId id="447" r:id="rId7"/>
    <p:sldId id="508" r:id="rId8"/>
    <p:sldId id="448" r:id="rId9"/>
    <p:sldId id="500" r:id="rId10"/>
    <p:sldId id="419" r:id="rId11"/>
    <p:sldId id="505" r:id="rId12"/>
    <p:sldId id="464" r:id="rId13"/>
    <p:sldId id="503" r:id="rId14"/>
    <p:sldId id="445" r:id="rId15"/>
    <p:sldId id="446" r:id="rId16"/>
    <p:sldId id="506" r:id="rId17"/>
    <p:sldId id="511" r:id="rId18"/>
    <p:sldId id="510" r:id="rId19"/>
    <p:sldId id="507" r:id="rId20"/>
    <p:sldId id="322" r:id="rId21"/>
    <p:sldId id="321" r:id="rId22"/>
    <p:sldId id="320" r:id="rId23"/>
    <p:sldId id="326" r:id="rId24"/>
    <p:sldId id="324" r:id="rId25"/>
    <p:sldId id="509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E3F5FB"/>
    <a:srgbClr val="008000"/>
    <a:srgbClr val="FAF3D6"/>
    <a:srgbClr val="FF3399"/>
    <a:srgbClr val="00CCFF"/>
    <a:srgbClr val="319307"/>
    <a:srgbClr val="FF5050"/>
    <a:srgbClr val="B6D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2" autoAdjust="0"/>
    <p:restoredTop sz="86063" autoAdjust="0"/>
  </p:normalViewPr>
  <p:slideViewPr>
    <p:cSldViewPr snapToGrid="0">
      <p:cViewPr varScale="1">
        <p:scale>
          <a:sx n="99" d="100"/>
          <a:sy n="99" d="100"/>
        </p:scale>
        <p:origin x="1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89384-6266-46D7-A2F4-6E8858FB5217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CF93-2A6C-49FF-9439-0356753EE1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455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A9F8-E02C-473B-9675-E04A4FE43964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DFB7-826F-40C3-901D-374F9FE1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508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D60C4-C5FD-43A8-80D5-5F1FD182F48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1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D60C4-C5FD-43A8-80D5-5F1FD182F487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08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其他兩間學生競賽得獎，資料來源由該系網頁之榮譽事蹟而來。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0DFB7-826F-40C3-901D-374F9FE16FD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97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943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21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3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海大資工系簡介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69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36" y="710391"/>
            <a:ext cx="6343202" cy="7098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229151" y="6230112"/>
            <a:ext cx="714126" cy="364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zh-TW" altLang="en-US" sz="1600" b="1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6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  <a:prstGeom prst="rect">
            <a:avLst/>
          </a:prstGeo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93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229151" y="6230112"/>
            <a:ext cx="714126" cy="364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zh-TW" altLang="en-US" sz="1600" b="1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636" y="710391"/>
            <a:ext cx="6343202" cy="7098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7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36" y="353552"/>
            <a:ext cx="6343202" cy="7098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54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229151" y="6230112"/>
            <a:ext cx="714126" cy="364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zh-TW" altLang="en-US" sz="1600" b="1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4636" y="710391"/>
            <a:ext cx="6343202" cy="7098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5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229151" y="6230112"/>
            <a:ext cx="714126" cy="364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zh-TW" altLang="en-US" sz="1600" b="1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3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59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83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86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320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694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投影片編號版面配置區 5"/>
          <p:cNvSpPr txBox="1">
            <a:spLocks/>
          </p:cNvSpPr>
          <p:nvPr userDrawn="1"/>
        </p:nvSpPr>
        <p:spPr bwMode="auto">
          <a:xfrm>
            <a:off x="7092280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lang="zh-TW" altLang="en-US" sz="1600" b="1" i="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TW" dirty="0">
                <a:solidFill>
                  <a:srgbClr val="002060"/>
                </a:solidFill>
              </a:rPr>
              <a:t>p.</a:t>
            </a:r>
            <a:fld id="{139A3FCF-38DC-4FD4-A17E-8C4DA14B3C41}" type="slidenum">
              <a:rPr lang="en-US" altLang="zh-TW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altLang="zh-TW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  <a:prstGeom prst="rect">
            <a:avLst/>
          </a:prstGeo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83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781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40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36" y="353552"/>
            <a:ext cx="6343202" cy="70986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9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825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2023/4/11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海大資工系簡介</a:t>
            </a: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92280" y="65202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pPr algn="r">
              <a:defRPr/>
            </a:pPr>
            <a:r>
              <a:rPr lang="en-US" altLang="zh-TW" dirty="0"/>
              <a:t>p.</a:t>
            </a:r>
            <a:fld id="{139A3FCF-38DC-4FD4-A17E-8C4DA14B3C41}" type="slidenum">
              <a:rPr lang="en-US" altLang="zh-TW" smtClean="0"/>
              <a:pPr algn="r"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0703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966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  <a:lvl2pPr>
              <a:defRPr sz="2000">
                <a:latin typeface="Perpetua" panose="02020502060401020303" pitchFamily="18" charset="0"/>
                <a:ea typeface="微軟正黑體" panose="020B0604030504040204" pitchFamily="34" charset="-120"/>
              </a:defRPr>
            </a:lvl2pPr>
            <a:lvl3pPr>
              <a:defRPr sz="1600">
                <a:latin typeface="Perpetua" panose="02020502060401020303" pitchFamily="18" charset="0"/>
                <a:ea typeface="微軟正黑體" panose="020B0604030504040204" pitchFamily="34" charset="-120"/>
              </a:defRPr>
            </a:lvl3pPr>
            <a:lvl4pPr>
              <a:defRPr sz="1400">
                <a:latin typeface="Perpetua" panose="02020502060401020303" pitchFamily="18" charset="0"/>
                <a:ea typeface="微軟正黑體" panose="020B0604030504040204" pitchFamily="34" charset="-120"/>
              </a:defRPr>
            </a:lvl4pPr>
            <a:lvl5pPr>
              <a:defRPr sz="1400">
                <a:latin typeface="Perpetua" panose="02020502060401020303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/>
              <a:t>2023/4/11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/>
              <a:t>海大資工系簡介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92280" y="65202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pPr algn="r">
              <a:defRPr/>
            </a:pPr>
            <a:r>
              <a:rPr lang="en-US" altLang="zh-TW" dirty="0"/>
              <a:t>p.</a:t>
            </a:r>
            <a:fld id="{139A3FCF-38DC-4FD4-A17E-8C4DA14B3C41}" type="slidenum">
              <a:rPr lang="en-US" altLang="zh-TW" smtClean="0"/>
              <a:pPr algn="r"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507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/>
              <a:t>2023/4/11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/>
              <a:t>海大資工系簡介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92280" y="65202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829BC9B-1744-44C9-8988-552693A2BD0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2614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  <a:lvl2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2pPr>
            <a:lvl3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3pPr>
            <a:lvl4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4pPr>
            <a:lvl5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  <a:lvl2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2pPr>
            <a:lvl3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3pPr>
            <a:lvl4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4pPr>
            <a:lvl5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/>
              <a:t>2023/4/11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/>
              <a:t>海大資工系簡介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92280" y="65202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erpetua" panose="02020502060401020303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8754458-C8EF-4D6D-8558-E204552679E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5852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2023/4/11</a:t>
            </a: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海大資工系簡介</a:t>
            </a: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92280" y="65202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22D7C63-BC1A-4762-A59B-AD65CADE9C7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792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9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6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47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77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海大資工系簡介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0C2-6B6A-47DE-AD81-7B33078A7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0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TW"/>
              <a:t>2023/4/11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海大資工系簡介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TW" dirty="0"/>
              <a:t>p.</a:t>
            </a:r>
            <a:fld id="{541AB0C2-6B6A-47DE-AD81-7B33078A7D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637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ntou.edu.tw/ezfiles/0/1000/randimg/ad_2_5645764_10704.jpg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758618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5244" y="6342409"/>
            <a:ext cx="2508575" cy="2517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 b="1" i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2023/4/11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1684997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 b="1" i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海大資工系簡介</a:t>
            </a:r>
            <a:endParaRPr lang="zh-TW" alt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229151" y="6230112"/>
            <a:ext cx="714126" cy="364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zh-TW" altLang="en-US" sz="1600" b="1" i="0" kern="120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5950" r:id="rId2"/>
    <p:sldLayoutId id="2147485951" r:id="rId3"/>
    <p:sldLayoutId id="2147485952" r:id="rId4"/>
    <p:sldLayoutId id="2147485953" r:id="rId5"/>
    <p:sldLayoutId id="2147485954" r:id="rId6"/>
    <p:sldLayoutId id="2147485955" r:id="rId7"/>
    <p:sldLayoutId id="2147485956" r:id="rId8"/>
    <p:sldLayoutId id="2147485957" r:id="rId9"/>
    <p:sldLayoutId id="2147485958" r:id="rId10"/>
    <p:sldLayoutId id="2147485959" r:id="rId11"/>
    <p:sldLayoutId id="2147485960" r:id="rId12"/>
    <p:sldLayoutId id="2147485961" r:id="rId13"/>
    <p:sldLayoutId id="2147485962" r:id="rId14"/>
    <p:sldLayoutId id="2147485963" r:id="rId15"/>
    <p:sldLayoutId id="2147485964" r:id="rId16"/>
    <p:sldLayoutId id="21474859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FFFF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B0F0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80000"/>
        <a:buFont typeface="Wingdings 3" charset="2"/>
        <a:buChar char=""/>
        <a:defRPr sz="2200" b="0" i="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2023/4/11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海大資工系簡介</a:t>
            </a:r>
            <a:endParaRPr lang="en-US" altLang="zh-TW"/>
          </a:p>
        </p:txBody>
      </p:sp>
      <p:grpSp>
        <p:nvGrpSpPr>
          <p:cNvPr id="7" name="群組 22"/>
          <p:cNvGrpSpPr>
            <a:grpSpLocks noChangeAspect="1"/>
          </p:cNvGrpSpPr>
          <p:nvPr userDrawn="1"/>
        </p:nvGrpSpPr>
        <p:grpSpPr bwMode="auto">
          <a:xfrm>
            <a:off x="-15875" y="-27384"/>
            <a:ext cx="617538" cy="719138"/>
            <a:chOff x="5004048" y="3068960"/>
            <a:chExt cx="2664296" cy="310480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7" cstate="email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5004048" y="3068960"/>
              <a:ext cx="2595312" cy="288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5073033" y="5250433"/>
              <a:ext cx="2595311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1087752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000" b="1" cap="all" dirty="0">
                  <a:ln w="0"/>
                  <a:solidFill>
                    <a:srgbClr val="006699"/>
                  </a:solidFill>
                  <a:effectLst>
                    <a:reflection blurRad="12700" stA="50000" endPos="50000" dist="5000" dir="5400000" sy="-100000" rotWithShape="0"/>
                  </a:effectLst>
                  <a:latin typeface="Perpetua" panose="02020502060401020303" pitchFamily="18" charset="0"/>
                </a:rPr>
                <a:t>NTOU</a:t>
              </a:r>
              <a:endParaRPr lang="zh-TW" altLang="en-US" sz="1000" b="1" cap="all" dirty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Perpetua" panose="02020502060401020303" pitchFamily="18" charset="0"/>
              </a:endParaRPr>
            </a:p>
          </p:txBody>
        </p:sp>
      </p:grp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2280" y="65202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pPr algn="r">
              <a:defRPr/>
            </a:pPr>
            <a:r>
              <a:rPr lang="en-US" altLang="zh-TW" dirty="0"/>
              <a:t>p.</a:t>
            </a:r>
            <a:fld id="{139A3FCF-38DC-4FD4-A17E-8C4DA14B3C41}" type="slidenum">
              <a:rPr lang="en-US" altLang="zh-TW" smtClean="0"/>
              <a:pPr algn="r"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10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7" r:id="rId1"/>
    <p:sldLayoutId id="2147485968" r:id="rId2"/>
    <p:sldLayoutId id="2147485969" r:id="rId3"/>
    <p:sldLayoutId id="2147485970" r:id="rId4"/>
    <p:sldLayoutId id="2147485971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Perpetua" panose="02020502060401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erpetua" panose="02020502060401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Perpetua" panose="02020502060401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erpetua" panose="02020502060401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erpetua" panose="02020502060401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KV8Tai9Hu8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2nBjl-q3Jv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20446" y="311265"/>
            <a:ext cx="77496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National Taiwan Ocean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國立臺灣海洋大學</a:t>
            </a:r>
            <a:endParaRPr kumimoji="1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資訊工程</a:t>
            </a:r>
            <a:r>
              <a:rPr kumimoji="1" lang="zh-TW" altLang="en-GB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  <a:r>
              <a:rPr kumimoji="1"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系簡介</a:t>
            </a:r>
            <a:endParaRPr kumimoji="1" lang="en-US" altLang="zh-TW" sz="4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輔助說明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A9F7A-AA5F-4A8A-BD4C-05CFEF9CB7AE}" type="slidenum">
              <a:rPr kumimoji="1" lang="en-US" altLang="zh-TW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84168" y="602128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臺海大資工 </a:t>
            </a:r>
          </a:p>
        </p:txBody>
      </p:sp>
    </p:spTree>
    <p:extLst>
      <p:ext uri="{BB962C8B-B14F-4D97-AF65-F5344CB8AC3E}">
        <p14:creationId xmlns:p14="http://schemas.microsoft.com/office/powerpoint/2010/main" val="368321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0063" y="116632"/>
            <a:ext cx="7886700" cy="925985"/>
          </a:xfrm>
        </p:spPr>
        <p:txBody>
          <a:bodyPr/>
          <a:lstStyle/>
          <a:p>
            <a:r>
              <a:rPr lang="zh-TW" altLang="en-US" dirty="0"/>
              <a:t>資工系與資管系的差異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99567"/>
              </p:ext>
            </p:extLst>
          </p:nvPr>
        </p:nvGraphicFramePr>
        <p:xfrm>
          <a:off x="179511" y="857921"/>
          <a:ext cx="8568953" cy="576301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29158">
                  <a:extLst>
                    <a:ext uri="{9D8B030D-6E8A-4147-A177-3AD203B41FA5}">
                      <a16:colId xmlns:a16="http://schemas.microsoft.com/office/drawing/2014/main" val="3722901336"/>
                    </a:ext>
                  </a:extLst>
                </a:gridCol>
                <a:gridCol w="4177350">
                  <a:extLst>
                    <a:ext uri="{9D8B030D-6E8A-4147-A177-3AD203B41FA5}">
                      <a16:colId xmlns:a16="http://schemas.microsoft.com/office/drawing/2014/main" val="252788033"/>
                    </a:ext>
                  </a:extLst>
                </a:gridCol>
                <a:gridCol w="3062445">
                  <a:extLst>
                    <a:ext uri="{9D8B030D-6E8A-4147-A177-3AD203B41FA5}">
                      <a16:colId xmlns:a16="http://schemas.microsoft.com/office/drawing/2014/main" val="3115035305"/>
                    </a:ext>
                  </a:extLst>
                </a:gridCol>
              </a:tblGrid>
              <a:tr h="351273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比較項目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資管系</a:t>
                      </a:r>
                      <a:r>
                        <a:rPr lang="en-US" altLang="zh-TW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一類組</a:t>
                      </a:r>
                      <a:r>
                        <a:rPr lang="en-US" altLang="zh-TW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資工系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二類組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68814"/>
                  </a:ext>
                </a:extLst>
              </a:tr>
              <a:tr h="351273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學測採計</a:t>
                      </a:r>
                    </a:p>
                  </a:txBody>
                  <a:tcPr>
                    <a:solidFill>
                      <a:srgbClr val="E3F5F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多數國文、英文、社會</a:t>
                      </a:r>
                    </a:p>
                  </a:txBody>
                  <a:tcPr>
                    <a:solidFill>
                      <a:srgbClr val="E3F5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16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多數英文、數甲、自然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25695"/>
                  </a:ext>
                </a:extLst>
              </a:tr>
              <a:tr h="351273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核心能力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問題分析、溝通技巧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解決機器的問題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52750"/>
                  </a:ext>
                </a:extLst>
              </a:tr>
              <a:tr h="766396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經濟學、管理學、基礎程式設計、統計學、資料庫管理等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普通物理、離散數學、程式設計、資料結構、演算法、數位邏輯等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00196"/>
                  </a:ext>
                </a:extLst>
              </a:tr>
              <a:tr h="351273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隸屬學院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管理學院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理工</a:t>
                      </a:r>
                      <a:r>
                        <a:rPr lang="en-US" altLang="zh-TW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電資</a:t>
                      </a:r>
                      <a:r>
                        <a:rPr lang="en-US" altLang="zh-TW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57667"/>
                  </a:ext>
                </a:extLst>
              </a:tr>
              <a:tr h="76639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人格特質</a:t>
                      </a:r>
                    </a:p>
                    <a:p>
                      <a:endParaRPr lang="zh-TW" altLang="en-US" sz="1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喜歡與人溝通，擅長解決問題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喜歡跟機器溝通多於和人溝通，喜歡自己動手做</a:t>
                      </a:r>
                      <a:endParaRPr lang="zh-TW" altLang="en-US" sz="1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90712"/>
                  </a:ext>
                </a:extLst>
              </a:tr>
              <a:tr h="993477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出路差異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偏重系統應用，</a:t>
                      </a:r>
                      <a:r>
                        <a:rPr lang="zh-TW" altLang="en-US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進入各行各業扮演資訊專案管理及應用的溝通角色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主要的開發系統者，透過程式語言開發以解決問題，是重要技術人員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19526"/>
                  </a:ext>
                </a:extLst>
              </a:tr>
              <a:tr h="1831650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舉例說明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公司中的資訊管理部門，負責系統維運，回報問題給工程師，非主要解決問題者。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主要是在資訊系統開發部門，例如「程式設計師」、「軟體工程師」、「系統工程師」、「韌體工程師」等</a:t>
                      </a:r>
                      <a:endParaRPr lang="zh-TW" altLang="en-US" sz="1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0495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8534538" y="6519446"/>
            <a:ext cx="609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chemeClr val="accent4">
                    <a:lumMod val="50000"/>
                  </a:schemeClr>
                </a:solidFill>
              </a:rPr>
              <a:t>p.</a:t>
            </a:r>
            <a:fld id="{139A3FCF-38DC-4FD4-A17E-8C4DA14B3C41}" type="slidenum">
              <a:rPr lang="en-US" altLang="zh-TW" sz="1600" b="1" smtClean="0">
                <a:solidFill>
                  <a:schemeClr val="accent4">
                    <a:lumMod val="50000"/>
                  </a:schemeClr>
                </a:solidFill>
              </a:rPr>
              <a:pPr/>
              <a:t>10</a:t>
            </a:fld>
            <a:endParaRPr lang="zh-TW" alt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1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694" y="69380"/>
            <a:ext cx="6423592" cy="714660"/>
          </a:xfrm>
        </p:spPr>
        <p:txBody>
          <a:bodyPr/>
          <a:lstStyle/>
          <a:p>
            <a:r>
              <a:rPr lang="zh-TW" altLang="en-US" sz="5400" dirty="0"/>
              <a:t>本校各學院系所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66340"/>
              </p:ext>
            </p:extLst>
          </p:nvPr>
        </p:nvGraphicFramePr>
        <p:xfrm>
          <a:off x="365694" y="973668"/>
          <a:ext cx="8483804" cy="581985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38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學群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學院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4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第一類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海洋法律與政策學院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海洋觀光管理學士學位學程（系）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9454" marR="49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海洋法政學士學位學程（系）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人文社會科學院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海洋文創設計產業學士學位學程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2060276520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海運暨管理學院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航運管理學系 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運輸科學系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874">
                <a:tc rowSpan="1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第二類</a:t>
                      </a:r>
                      <a:endParaRPr lang="zh-TW" sz="16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9454" marR="4945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運輸科學系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783590005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6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9454" marR="49454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商船學系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輪機工程學系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能源應用組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輪機工程學系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動力工程組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400000"/>
                        </a:lnSpc>
                        <a:spcAft>
                          <a:spcPts val="0"/>
                        </a:spcAft>
                      </a:pPr>
                      <a:endParaRPr lang="zh-TW" sz="16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工學院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系統工程暨造船學系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河海工程學系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機械與機電工程學系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6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9454" marR="49454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電機資訊學院</a:t>
                      </a:r>
                      <a:endParaRPr lang="zh-TW" sz="16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資訊工程學系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通訊與導航工程學系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6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9454" marR="49454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光電與材料科技學士學位學程（系）</a:t>
                      </a:r>
                      <a:r>
                        <a:rPr lang="en-US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海洋科技與資訊學院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海洋環境資訊系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874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第三類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環境生物與漁業科學學系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2721213142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生命科學院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9454" marR="49454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食品科學系食品科學組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食品科學系生物科技組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水產養殖學系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9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生命科學暨生物科技學系 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49454" marR="49454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5091" y="6553200"/>
            <a:ext cx="628813" cy="304800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0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82241" y="253862"/>
            <a:ext cx="6423592" cy="714660"/>
          </a:xfrm>
        </p:spPr>
        <p:txBody>
          <a:bodyPr/>
          <a:lstStyle/>
          <a:p>
            <a:r>
              <a:rPr lang="zh-TW" altLang="en-US" sz="5400" dirty="0"/>
              <a:t>電資學院科系概念圖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1117600" y="2218267"/>
            <a:ext cx="7364039" cy="4015515"/>
            <a:chOff x="359532" y="1484784"/>
            <a:chExt cx="4935194" cy="5007461"/>
          </a:xfrm>
        </p:grpSpPr>
        <p:sp>
          <p:nvSpPr>
            <p:cNvPr id="12" name="文字方塊 11"/>
            <p:cNvSpPr txBox="1"/>
            <p:nvPr/>
          </p:nvSpPr>
          <p:spPr>
            <a:xfrm>
              <a:off x="2310270" y="354538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電機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1403648" y="2924944"/>
              <a:ext cx="2952328" cy="15121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1403648" y="1988840"/>
              <a:ext cx="2952328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V="1">
              <a:off x="755576" y="2204864"/>
              <a:ext cx="0" cy="35283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359532" y="5845914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低階</a:t>
              </a:r>
              <a:endParaRPr lang="en-US" altLang="zh-TW" dirty="0"/>
            </a:p>
            <a:p>
              <a:pPr algn="ctr"/>
              <a:r>
                <a:rPr lang="en-US" altLang="zh-TW" dirty="0"/>
                <a:t>(</a:t>
              </a:r>
              <a:r>
                <a:rPr lang="zh-TW" altLang="en-US" dirty="0"/>
                <a:t>硬體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9532" y="1556792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高階</a:t>
              </a:r>
              <a:endParaRPr lang="en-US" altLang="zh-TW" dirty="0"/>
            </a:p>
            <a:p>
              <a:pPr algn="ctr"/>
              <a:r>
                <a:rPr lang="en-US" altLang="zh-TW" dirty="0"/>
                <a:t>(</a:t>
              </a:r>
              <a:r>
                <a:rPr lang="zh-TW" altLang="en-US" dirty="0"/>
                <a:t>軟體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39752" y="220486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資工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339752" y="148478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人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267744" y="566124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自然界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1475656" y="4076201"/>
              <a:ext cx="2952328" cy="15121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375756" y="494116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光電與材料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2951820" y="2724409"/>
              <a:ext cx="2342906" cy="10056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286614" y="2904064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通訊與導航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8536141" y="6519446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chemeClr val="accent4">
                    <a:lumMod val="50000"/>
                  </a:schemeClr>
                </a:solidFill>
              </a:rPr>
              <a:t>p.</a:t>
            </a:r>
            <a:fld id="{022D7C63-BC1A-4762-A59B-AD65CADE9C7A}" type="slidenum">
              <a:rPr lang="en-US" altLang="zh-TW" sz="1600" b="1" smtClean="0">
                <a:solidFill>
                  <a:schemeClr val="accent4">
                    <a:lumMod val="50000"/>
                  </a:schemeClr>
                </a:solidFill>
              </a:rPr>
              <a:pPr/>
              <a:t>12</a:t>
            </a:fld>
            <a:endParaRPr lang="zh-TW" alt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0635" y="143124"/>
            <a:ext cx="6637297" cy="709865"/>
          </a:xfrm>
        </p:spPr>
        <p:txBody>
          <a:bodyPr/>
          <a:lstStyle/>
          <a:p>
            <a:r>
              <a:rPr lang="zh-TW" altLang="en-US" sz="5400" dirty="0"/>
              <a:t>電資學院科系比較表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4457"/>
              </p:ext>
            </p:extLst>
          </p:nvPr>
        </p:nvGraphicFramePr>
        <p:xfrm>
          <a:off x="448615" y="2235257"/>
          <a:ext cx="8391455" cy="4114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8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光電與材料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通訊與導航系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偏軟體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低階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偏硬體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低階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偏硬體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偏應用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近使用者介面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開發及組合元件、電路、訊號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針對單一零件作設計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射頻、通訊網路、定位等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統合各原件，針對使用者需求作變化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開發實體並整合實體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單一元件精益求精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利用網路通訊連結系統並加以應用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應用範圍較廣、舉凡科技業、軟體業、銀行業、傳產業等都需要資工人才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應用範圍較中，應用於科技業、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設計、半導體設計等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應用範圍較集中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應用範圍集中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536141" y="6519446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chemeClr val="accent4">
                    <a:lumMod val="50000"/>
                  </a:schemeClr>
                </a:solidFill>
              </a:rPr>
              <a:t>p.</a:t>
            </a:r>
            <a:fld id="{022D7C63-BC1A-4762-A59B-AD65CADE9C7A}" type="slidenum">
              <a:rPr lang="en-US" altLang="zh-TW" sz="1600" b="1" smtClean="0">
                <a:solidFill>
                  <a:schemeClr val="accent4">
                    <a:lumMod val="50000"/>
                  </a:schemeClr>
                </a:solidFill>
              </a:rPr>
              <a:pPr/>
              <a:t>13</a:t>
            </a:fld>
            <a:endParaRPr lang="zh-TW" alt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4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835" y="185458"/>
            <a:ext cx="6603431" cy="709865"/>
          </a:xfrm>
        </p:spPr>
        <p:txBody>
          <a:bodyPr/>
          <a:lstStyle/>
          <a:p>
            <a:r>
              <a:rPr lang="zh-TW" altLang="en-US" sz="5400" dirty="0"/>
              <a:t>電資學院科系比較表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17018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14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8417"/>
              </p:ext>
            </p:extLst>
          </p:nvPr>
        </p:nvGraphicFramePr>
        <p:xfrm>
          <a:off x="360728" y="1943745"/>
          <a:ext cx="8513353" cy="48380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01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光電與材料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通訊與導航系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賦予電腦思考能力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產生實體電腦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開發單一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不同系統之連結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57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邏輯強的學生適合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物理、化學強的學生適合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物理強、微積分以及喜歡原理推導的學生適合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重視數學、工程數學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3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資工出路廣</a:t>
                      </a:r>
                      <a:endParaRPr lang="en-US" altLang="zh-TW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科技產業，如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IC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設計產業、通訊產業、半導體產業、網路產業、電腦遊戲產業、數位內容產業、手機產業、資訊家電產業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等，軟體設計工程師、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IC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測試工程師、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IC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設計工程師、網路管理工程師、系統分析師、系統整合工程師、資訊安全工程師、網頁設計師、動畫工程師、資料庫工程師、韌體工程師等工作。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未來出路：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從事硬體相關工作，如半導體工程師、電子工程師、製程工程師、或是 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IC 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封裝工程師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未來出路：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半導體晶圓製造廠、面板廠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未來出路：通訊電信、</a:t>
                      </a: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半導體製造業、光電、消費性電子、電腦系統整合等產業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74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50884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15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42968" y="2472267"/>
            <a:ext cx="758618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2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TW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zh-TW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</a:rPr>
              <a:t>相似學校資工系比較</a:t>
            </a:r>
          </a:p>
        </p:txBody>
      </p:sp>
    </p:spTree>
    <p:extLst>
      <p:ext uri="{BB962C8B-B14F-4D97-AF65-F5344CB8AC3E}">
        <p14:creationId xmlns:p14="http://schemas.microsoft.com/office/powerpoint/2010/main" val="75993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相似學校資工系比較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429874" y="6481148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16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91870"/>
              </p:ext>
            </p:extLst>
          </p:nvPr>
        </p:nvGraphicFramePr>
        <p:xfrm>
          <a:off x="431136" y="2052378"/>
          <a:ext cx="8578642" cy="4693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比較項目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臺海大資工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臺北大學資工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北科大資工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校方整體重點方向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著重於理工科系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理工科系資源較多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著重於法商科系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著重於技職體系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295582"/>
                  </a:ext>
                </a:extLst>
              </a:tr>
              <a:tr h="287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專任教師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可教授資工各領域課程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專任教師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專任教師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課程領域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計算機系統、軟體、智慧科技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(AI)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、資訊安全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結合時勢所趨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資訊理論、計算機系統、多媒體網路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軟硬體系統、語言數學暨演算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12243"/>
                  </a:ext>
                </a:extLst>
              </a:tr>
              <a:tr h="4051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研究實驗室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間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橫跨資工各領域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2022-2023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年學生競賽得獎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包含國內外資訊競賽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4675"/>
                    </a14:imgEffect>
                    <a14:imgEffect>
                      <a14:saturation sat="196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05" y="3749394"/>
            <a:ext cx="333252" cy="305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4675"/>
                    </a14:imgEffect>
                    <a14:imgEffect>
                      <a14:saturation sat="196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0" y="5033790"/>
            <a:ext cx="333252" cy="305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4675"/>
                    </a14:imgEffect>
                    <a14:imgEffect>
                      <a14:saturation sat="196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05" y="5737168"/>
            <a:ext cx="333252" cy="305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4675"/>
                    </a14:imgEffect>
                    <a14:imgEffect>
                      <a14:saturation sat="196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36" y="6552393"/>
            <a:ext cx="333252" cy="305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42" y="2800545"/>
            <a:ext cx="341337" cy="338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91" y="2765046"/>
            <a:ext cx="341337" cy="338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969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33951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17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42968" y="2472267"/>
            <a:ext cx="758618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2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TW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zh-TW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</a:rPr>
              <a:t>人工智慧補充說明</a:t>
            </a:r>
          </a:p>
        </p:txBody>
      </p:sp>
    </p:spTree>
    <p:extLst>
      <p:ext uri="{BB962C8B-B14F-4D97-AF65-F5344CB8AC3E}">
        <p14:creationId xmlns:p14="http://schemas.microsoft.com/office/powerpoint/2010/main" val="398979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機器人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555" y="2066210"/>
            <a:ext cx="7586183" cy="3530600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機器人的四肢運動</a:t>
            </a:r>
            <a:endParaRPr lang="en-US" altLang="zh-TW" b="1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仿照人類運動、平衡、小肌肉微細動作等等</a:t>
            </a:r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範例</a:t>
            </a:r>
            <a:endParaRPr lang="en-US" altLang="zh-TW" b="1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仿生機器人、智慧人工義肢</a:t>
            </a:r>
          </a:p>
        </p:txBody>
      </p:sp>
      <p:pic>
        <p:nvPicPr>
          <p:cNvPr id="3074" name="Picture 2" descr="http://spectrum.ieee.org/image/MTU3MzA0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52201"/>
            <a:ext cx="4139952" cy="36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umbs.dreamstime.com/z/life-long-prosper-robot-robotic-hand-shaped-measures-mimic-human-skeleton-clipping-path-included-4584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08" y="4194556"/>
            <a:ext cx="2490991" cy="26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log.davidburrell.com/wp-content/uploads/2015/02/spot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r="26618" b="3731"/>
          <a:stretch/>
        </p:blipFill>
        <p:spPr bwMode="auto">
          <a:xfrm>
            <a:off x="97301" y="4107099"/>
            <a:ext cx="2338482" cy="27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493263" y="6206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CCFFCC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資訊工程學系</a:t>
            </a:r>
          </a:p>
        </p:txBody>
      </p:sp>
      <p:pic>
        <p:nvPicPr>
          <p:cNvPr id="3076" name="Picture 4" descr="http://blogs.discovermagazine.com/lovesick-cyborg/files/2015/04/Einstein-KAIST-1024x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16" y="0"/>
            <a:ext cx="4585284" cy="25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73780" y="6493953"/>
            <a:ext cx="714126" cy="364046"/>
          </a:xfrm>
        </p:spPr>
        <p:txBody>
          <a:bodyPr/>
          <a:lstStyle/>
          <a:p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p.</a:t>
            </a:r>
            <a:fld id="{AC0BED05-9063-4698-AC11-79FD39B31978}" type="slidenum">
              <a:rPr lang="en-US" altLang="zh-TW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18</a:t>
            </a:fld>
            <a:endParaRPr lang="en-US" altLang="zh-TW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電腦視覺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876" y="2087269"/>
            <a:ext cx="7586183" cy="447489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機器人的視覺中樞</a:t>
            </a:r>
            <a:endParaRPr lang="en-US" altLang="zh-TW" b="1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能理解靜止或動態畫面的內容</a:t>
            </a:r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應用：</a:t>
            </a:r>
            <a:r>
              <a:rPr lang="zh-TW" altLang="en-US" dirty="0"/>
              <a:t>人臉表情辨識、車用影像辨識、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醫學影像辨識</a:t>
            </a: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24588" y="6493954"/>
            <a:ext cx="714126" cy="364046"/>
          </a:xfrm>
        </p:spPr>
        <p:txBody>
          <a:bodyPr/>
          <a:lstStyle/>
          <a:p>
            <a:r>
              <a:rPr lang="en-US" altLang="zh-TW" dirty="0">
                <a:latin typeface="Century Gothic" panose="020B0502020202020204" pitchFamily="34" charset="0"/>
              </a:rPr>
              <a:t>p.</a:t>
            </a:r>
            <a:fld id="{AC0BED05-9063-4698-AC11-79FD39B31978}" type="slidenum">
              <a:rPr lang="en-US" altLang="zh-TW" smtClean="0">
                <a:latin typeface="Century Gothic" panose="020B0502020202020204" pitchFamily="34" charset="0"/>
              </a:rPr>
              <a:pPr/>
              <a:t>19</a:t>
            </a:fld>
            <a:endParaRPr lang="en-US" altLang="zh-TW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ip.csie.ncu.edu.tw/research/research-c01.files/v16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7"/>
          <a:stretch/>
        </p:blipFill>
        <p:spPr bwMode="auto">
          <a:xfrm>
            <a:off x="6442139" y="2616754"/>
            <a:ext cx="270186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" y="4096030"/>
            <a:ext cx="4667250" cy="2619375"/>
          </a:xfrm>
          <a:prstGeom prst="rect">
            <a:avLst/>
          </a:prstGeom>
        </p:spPr>
      </p:pic>
      <p:pic>
        <p:nvPicPr>
          <p:cNvPr id="3074" name="Picture 2" descr="http://www.cvc.uab.es/LOGOS/webimages/m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1943" b="3181"/>
          <a:stretch/>
        </p:blipFill>
        <p:spPr bwMode="auto">
          <a:xfrm>
            <a:off x="5116012" y="4096030"/>
            <a:ext cx="3254188" cy="27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493263" y="6206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CCFFCC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資訊工程學系</a:t>
            </a:r>
          </a:p>
        </p:txBody>
      </p:sp>
      <p:pic>
        <p:nvPicPr>
          <p:cNvPr id="2050" name="Picture 2" descr="https://pic.pimg.tw/bluenet/1450331280-26002996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92" y="0"/>
            <a:ext cx="4658908" cy="26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400" dirty="0">
                <a:cs typeface="Arial" pitchFamily="34" charset="0"/>
              </a:rPr>
              <a:t>Agenda-</a:t>
            </a:r>
            <a:r>
              <a:rPr lang="zh-TW" altLang="en-US" sz="5400" dirty="0">
                <a:cs typeface="Arial" pitchFamily="34" charset="0"/>
              </a:rPr>
              <a:t>海大資工系</a:t>
            </a:r>
            <a:r>
              <a:rPr lang="en-US" altLang="zh-TW" sz="5400" dirty="0">
                <a:cs typeface="Arial" pitchFamily="34" charset="0"/>
              </a:rPr>
              <a:t> 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429874" y="6493954"/>
            <a:ext cx="714126" cy="364046"/>
          </a:xfrm>
        </p:spPr>
        <p:txBody>
          <a:bodyPr/>
          <a:lstStyle/>
          <a:p>
            <a:pPr algn="r">
              <a:defRPr/>
            </a:pPr>
            <a:r>
              <a:rPr lang="en-US" altLang="zh-TW" dirty="0"/>
              <a:t>p.</a:t>
            </a:r>
            <a:fld id="{139A3FCF-38DC-4FD4-A17E-8C4DA14B3C41}" type="slidenum">
              <a:rPr lang="en-US" altLang="zh-TW" smtClean="0"/>
              <a:pPr algn="r">
                <a:defRPr/>
              </a:pPr>
              <a:t>2</a:t>
            </a:fld>
            <a:endParaRPr lang="en-US" altLang="zh-TW" dirty="0"/>
          </a:p>
        </p:txBody>
      </p:sp>
      <p:grpSp>
        <p:nvGrpSpPr>
          <p:cNvPr id="6" name="Group 83"/>
          <p:cNvGrpSpPr/>
          <p:nvPr/>
        </p:nvGrpSpPr>
        <p:grpSpPr>
          <a:xfrm>
            <a:off x="3320653" y="2455334"/>
            <a:ext cx="4162380" cy="550128"/>
            <a:chOff x="3698451" y="1078632"/>
            <a:chExt cx="4371939" cy="705130"/>
          </a:xfrm>
        </p:grpSpPr>
        <p:grpSp>
          <p:nvGrpSpPr>
            <p:cNvPr id="7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063925" y="1204156"/>
              <a:ext cx="3718118" cy="52928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ts val="2500"/>
                </a:lnSpc>
                <a:spcBef>
                  <a:spcPts val="1800"/>
                </a:spcBef>
                <a:buClr>
                  <a:srgbClr val="00B0F0"/>
                </a:buClr>
              </a:pPr>
              <a:r>
                <a:rPr lang="zh-TW" altLang="en-US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海大資工入學管道</a:t>
              </a:r>
              <a:endPara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Group 82"/>
            <p:cNvGrpSpPr/>
            <p:nvPr/>
          </p:nvGrpSpPr>
          <p:grpSpPr>
            <a:xfrm>
              <a:off x="3698451" y="1158593"/>
              <a:ext cx="455091" cy="531102"/>
              <a:chOff x="3698451" y="1158593"/>
              <a:chExt cx="455091" cy="531102"/>
            </a:xfrm>
          </p:grpSpPr>
          <p:sp>
            <p:nvSpPr>
              <p:cNvPr id="10" name="Rounded Rectangle 5"/>
              <p:cNvSpPr/>
              <p:nvPr/>
            </p:nvSpPr>
            <p:spPr>
              <a:xfrm rot="2700000">
                <a:off x="3660446" y="1196598"/>
                <a:ext cx="531102" cy="455091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61292" y="1229170"/>
                <a:ext cx="302633" cy="40010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84"/>
          <p:cNvGrpSpPr/>
          <p:nvPr/>
        </p:nvGrpSpPr>
        <p:grpSpPr>
          <a:xfrm>
            <a:off x="3849031" y="3154744"/>
            <a:ext cx="4854706" cy="610360"/>
            <a:chOff x="3685697" y="1063264"/>
            <a:chExt cx="4384693" cy="720498"/>
          </a:xfrm>
        </p:grpSpPr>
        <p:grpSp>
          <p:nvGrpSpPr>
            <p:cNvPr id="15" name="Group 85"/>
            <p:cNvGrpSpPr/>
            <p:nvPr/>
          </p:nvGrpSpPr>
          <p:grpSpPr>
            <a:xfrm>
              <a:off x="4186358" y="1063264"/>
              <a:ext cx="3884032" cy="720498"/>
              <a:chOff x="4444388" y="1068918"/>
              <a:chExt cx="3884032" cy="720498"/>
            </a:xfrm>
          </p:grpSpPr>
          <p:sp>
            <p:nvSpPr>
              <p:cNvPr id="19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93"/>
              <p:cNvSpPr/>
              <p:nvPr/>
            </p:nvSpPr>
            <p:spPr>
              <a:xfrm>
                <a:off x="4444388" y="1068918"/>
                <a:ext cx="3753480" cy="616193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zh-TW" alt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審請資料準備指引大公開</a:t>
                </a:r>
                <a:endParaRPr lang="ko-KR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>
              <a:off x="3685697" y="1186485"/>
              <a:ext cx="426611" cy="504697"/>
              <a:chOff x="3685697" y="1186485"/>
              <a:chExt cx="426611" cy="504697"/>
            </a:xfrm>
          </p:grpSpPr>
          <p:sp>
            <p:nvSpPr>
              <p:cNvPr id="17" name="Rounded Rectangle 88"/>
              <p:cNvSpPr/>
              <p:nvPr/>
            </p:nvSpPr>
            <p:spPr>
              <a:xfrm rot="2700000">
                <a:off x="3646654" y="1225528"/>
                <a:ext cx="504697" cy="426611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89"/>
              <p:cNvSpPr txBox="1"/>
              <p:nvPr/>
            </p:nvSpPr>
            <p:spPr>
              <a:xfrm>
                <a:off x="3740489" y="1228162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94"/>
          <p:cNvGrpSpPr/>
          <p:nvPr/>
        </p:nvGrpSpPr>
        <p:grpSpPr>
          <a:xfrm>
            <a:off x="4169038" y="4067592"/>
            <a:ext cx="4295887" cy="523060"/>
            <a:chOff x="3745437" y="1052174"/>
            <a:chExt cx="4324953" cy="731588"/>
          </a:xfrm>
        </p:grpSpPr>
        <p:grpSp>
          <p:nvGrpSpPr>
            <p:cNvPr id="22" name="Group 95"/>
            <p:cNvGrpSpPr/>
            <p:nvPr/>
          </p:nvGrpSpPr>
          <p:grpSpPr>
            <a:xfrm>
              <a:off x="4295523" y="1052174"/>
              <a:ext cx="3774867" cy="731588"/>
              <a:chOff x="4553553" y="1057828"/>
              <a:chExt cx="3774867" cy="731588"/>
            </a:xfrm>
          </p:grpSpPr>
          <p:sp>
            <p:nvSpPr>
              <p:cNvPr id="26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103"/>
              <p:cNvSpPr/>
              <p:nvPr/>
            </p:nvSpPr>
            <p:spPr>
              <a:xfrm>
                <a:off x="4553553" y="1057828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zh-TW" altLang="en-US" sz="2800" b="1" dirty="0">
                    <a:solidFill>
                      <a:schemeClr val="accent3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相關科系比較</a:t>
                </a:r>
                <a:endParaRPr lang="ko-KR" alt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3" name="Group 97"/>
            <p:cNvGrpSpPr/>
            <p:nvPr/>
          </p:nvGrpSpPr>
          <p:grpSpPr>
            <a:xfrm>
              <a:off x="3745437" y="1115759"/>
              <a:ext cx="418419" cy="561488"/>
              <a:chOff x="3745437" y="1115759"/>
              <a:chExt cx="418419" cy="561488"/>
            </a:xfrm>
          </p:grpSpPr>
          <p:sp>
            <p:nvSpPr>
              <p:cNvPr id="24" name="Rounded Rectangle 98"/>
              <p:cNvSpPr/>
              <p:nvPr/>
            </p:nvSpPr>
            <p:spPr>
              <a:xfrm rot="2700000">
                <a:off x="3673903" y="1187293"/>
                <a:ext cx="561488" cy="418419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99"/>
              <p:cNvSpPr txBox="1"/>
              <p:nvPr/>
            </p:nvSpPr>
            <p:spPr>
              <a:xfrm>
                <a:off x="3790545" y="1201950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104"/>
          <p:cNvGrpSpPr/>
          <p:nvPr/>
        </p:nvGrpSpPr>
        <p:grpSpPr>
          <a:xfrm>
            <a:off x="3829476" y="4819863"/>
            <a:ext cx="4426871" cy="494212"/>
            <a:chOff x="3759514" y="1042970"/>
            <a:chExt cx="4310876" cy="740792"/>
          </a:xfrm>
        </p:grpSpPr>
        <p:grpSp>
          <p:nvGrpSpPr>
            <p:cNvPr id="29" name="Group 105"/>
            <p:cNvGrpSpPr/>
            <p:nvPr/>
          </p:nvGrpSpPr>
          <p:grpSpPr>
            <a:xfrm>
              <a:off x="4161499" y="1042970"/>
              <a:ext cx="3908891" cy="740792"/>
              <a:chOff x="4419529" y="1048624"/>
              <a:chExt cx="3908891" cy="740792"/>
            </a:xfrm>
          </p:grpSpPr>
          <p:sp>
            <p:nvSpPr>
              <p:cNvPr id="3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ounded Rectangle 113"/>
              <p:cNvSpPr/>
              <p:nvPr/>
            </p:nvSpPr>
            <p:spPr>
              <a:xfrm>
                <a:off x="4419529" y="1048624"/>
                <a:ext cx="3714414" cy="616194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zh-TW" altLang="en-US" sz="2800" b="1" dirty="0">
                    <a:solidFill>
                      <a:srgbClr val="0066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人工智慧補充說明</a:t>
                </a:r>
                <a:endParaRPr lang="ko-KR" altLang="en-US" dirty="0"/>
              </a:p>
            </p:txBody>
          </p:sp>
        </p:grpSp>
        <p:grpSp>
          <p:nvGrpSpPr>
            <p:cNvPr id="30" name="Group 107"/>
            <p:cNvGrpSpPr/>
            <p:nvPr/>
          </p:nvGrpSpPr>
          <p:grpSpPr>
            <a:xfrm>
              <a:off x="3759514" y="1088709"/>
              <a:ext cx="408118" cy="605016"/>
              <a:chOff x="3759514" y="1088709"/>
              <a:chExt cx="408118" cy="605016"/>
            </a:xfrm>
          </p:grpSpPr>
          <p:sp>
            <p:nvSpPr>
              <p:cNvPr id="31" name="Rounded Rectangle 108"/>
              <p:cNvSpPr/>
              <p:nvPr/>
            </p:nvSpPr>
            <p:spPr>
              <a:xfrm rot="2700000">
                <a:off x="3661065" y="1187158"/>
                <a:ext cx="605016" cy="408118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TextBox 109"/>
              <p:cNvSpPr txBox="1"/>
              <p:nvPr/>
            </p:nvSpPr>
            <p:spPr>
              <a:xfrm>
                <a:off x="3799265" y="1206335"/>
                <a:ext cx="302633" cy="4001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3" y="2184606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" name="Group 83"/>
          <p:cNvGrpSpPr/>
          <p:nvPr/>
        </p:nvGrpSpPr>
        <p:grpSpPr>
          <a:xfrm>
            <a:off x="3364608" y="5418734"/>
            <a:ext cx="5072898" cy="652047"/>
            <a:chOff x="3689233" y="1073528"/>
            <a:chExt cx="4674168" cy="710234"/>
          </a:xfrm>
        </p:grpSpPr>
        <p:grpSp>
          <p:nvGrpSpPr>
            <p:cNvPr id="38" name="Group 1"/>
            <p:cNvGrpSpPr/>
            <p:nvPr/>
          </p:nvGrpSpPr>
          <p:grpSpPr>
            <a:xfrm>
              <a:off x="4291265" y="1073528"/>
              <a:ext cx="3779125" cy="710234"/>
              <a:chOff x="4549295" y="1079182"/>
              <a:chExt cx="3779125" cy="710234"/>
            </a:xfrm>
          </p:grpSpPr>
          <p:sp>
            <p:nvSpPr>
              <p:cNvPr id="43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"/>
              <p:cNvSpPr/>
              <p:nvPr/>
            </p:nvSpPr>
            <p:spPr>
              <a:xfrm>
                <a:off x="4549295" y="1079182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10"/>
            <p:cNvSpPr txBox="1"/>
            <p:nvPr/>
          </p:nvSpPr>
          <p:spPr bwMode="auto">
            <a:xfrm>
              <a:off x="4309910" y="1258141"/>
              <a:ext cx="4053491" cy="4522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lnSpc>
                  <a:spcPts val="2500"/>
                </a:lnSpc>
                <a:spcBef>
                  <a:spcPts val="1800"/>
                </a:spcBef>
                <a:buClr>
                  <a:srgbClr val="00B0F0"/>
                </a:buClr>
              </a:pPr>
              <a:r>
                <a:rPr lang="zh-TW" altLang="en-US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影片播放</a:t>
              </a:r>
              <a:endParaRPr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0" name="Group 82"/>
            <p:cNvGrpSpPr/>
            <p:nvPr/>
          </p:nvGrpSpPr>
          <p:grpSpPr>
            <a:xfrm>
              <a:off x="3689233" y="1193376"/>
              <a:ext cx="391249" cy="454049"/>
              <a:chOff x="3689233" y="1193376"/>
              <a:chExt cx="391249" cy="454049"/>
            </a:xfrm>
          </p:grpSpPr>
          <p:sp>
            <p:nvSpPr>
              <p:cNvPr id="41" name="Rounded Rectangle 5"/>
              <p:cNvSpPr/>
              <p:nvPr/>
            </p:nvSpPr>
            <p:spPr>
              <a:xfrm rot="2700000">
                <a:off x="3657833" y="1224776"/>
                <a:ext cx="454049" cy="391249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TextBox 10"/>
              <p:cNvSpPr txBox="1"/>
              <p:nvPr/>
            </p:nvSpPr>
            <p:spPr>
              <a:xfrm>
                <a:off x="3738648" y="1236489"/>
                <a:ext cx="302633" cy="4001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782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自然語言處理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8741" y="2120900"/>
            <a:ext cx="7586183" cy="35306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機器人的語言中樞</a:t>
            </a:r>
            <a:endParaRPr lang="en-US" altLang="zh-TW" b="1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能理解人類語言、與人類溝通</a:t>
            </a:r>
            <a:endParaRPr lang="en-US" altLang="zh-TW" dirty="0"/>
          </a:p>
          <a:p>
            <a:pPr lvl="1"/>
            <a:r>
              <a:rPr lang="zh-TW" altLang="en-US" dirty="0"/>
              <a:t>能以語言文字進行思考、推理</a:t>
            </a:r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應用：</a:t>
            </a:r>
            <a:r>
              <a:rPr lang="zh-TW" altLang="en-US" dirty="0"/>
              <a:t>搜尋引擎、翻譯、聊天機器人、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輿情分析、人機界面</a:t>
            </a:r>
            <a:endParaRPr lang="en-US" altLang="zh-TW" dirty="0"/>
          </a:p>
        </p:txBody>
      </p:sp>
      <p:pic>
        <p:nvPicPr>
          <p:cNvPr id="6" name="Picture 2" descr="http://lh3.ggpht.com/-h49MydjFZPI/UlxDCS5VOBI/AAAAAAAAF8U/Mur3p1RDPR0/image_thumb%25255B1%25255D.png?imgmax=800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 b="4757"/>
          <a:stretch/>
        </p:blipFill>
        <p:spPr bwMode="auto">
          <a:xfrm>
            <a:off x="5076293" y="1879256"/>
            <a:ext cx="30578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1200" t="39941" r="2698" b="14973"/>
          <a:stretch/>
        </p:blipFill>
        <p:spPr>
          <a:xfrm>
            <a:off x="22477" y="4542000"/>
            <a:ext cx="7460344" cy="2293258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098" name="Picture 2" descr="https://support.apple.com/library/content/dam/edam/applecare/images/en_US/iOS/iphone6-ios10-si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90" y="791436"/>
            <a:ext cx="2342027" cy="47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pplealmond.com/uploads/1/7/2/7/17278198/17194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3" y="1333830"/>
            <a:ext cx="2062569" cy="36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搜尋關鍵詞趨勢」的圖片搜尋結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2"/>
          <a:stretch/>
        </p:blipFill>
        <p:spPr bwMode="auto">
          <a:xfrm>
            <a:off x="3905250" y="4956561"/>
            <a:ext cx="5238750" cy="19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「搜尋關鍵詞趨勢」的圖片搜尋結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3" b="60223"/>
          <a:stretch/>
        </p:blipFill>
        <p:spPr bwMode="auto">
          <a:xfrm>
            <a:off x="-3161" y="4516858"/>
            <a:ext cx="4175620" cy="13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6493263" y="6206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CCFFCC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資訊工程學系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24588" y="6493954"/>
            <a:ext cx="714126" cy="364046"/>
          </a:xfrm>
        </p:spPr>
        <p:txBody>
          <a:bodyPr/>
          <a:lstStyle/>
          <a:p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p.</a:t>
            </a:r>
            <a:fld id="{AC0BED05-9063-4698-AC11-79FD39B31978}" type="slidenum">
              <a:rPr lang="en-US" altLang="zh-TW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20</a:t>
            </a:fld>
            <a:endParaRPr lang="en-US" altLang="zh-TW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電腦對局遊戲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784" y="2158057"/>
            <a:ext cx="6162038" cy="229202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對奕遊戲 </a:t>
            </a:r>
            <a:r>
              <a:rPr lang="en-US" altLang="zh-TW" b="1" dirty="0">
                <a:solidFill>
                  <a:srgbClr val="0000FF"/>
                </a:solidFill>
              </a:rPr>
              <a:t>(adversary game)</a:t>
            </a:r>
            <a:r>
              <a:rPr lang="zh-TW" altLang="en-US" dirty="0"/>
              <a:t>，包括</a:t>
            </a:r>
            <a:endParaRPr lang="en-US" altLang="zh-TW" dirty="0"/>
          </a:p>
          <a:p>
            <a:pPr lvl="1"/>
            <a:r>
              <a:rPr lang="zh-TW" altLang="en-US" dirty="0"/>
              <a:t>圍棋、象棋這類資訊公開的對戰</a:t>
            </a:r>
            <a:endParaRPr lang="en-US" altLang="zh-TW" dirty="0"/>
          </a:p>
          <a:p>
            <a:pPr lvl="1"/>
            <a:r>
              <a:rPr lang="zh-TW" altLang="en-US" dirty="0"/>
              <a:t>橋牌這類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資訊不透明的對戰</a:t>
            </a:r>
            <a:endParaRPr lang="en-US" altLang="zh-TW" dirty="0"/>
          </a:p>
          <a:p>
            <a:pPr lvl="1"/>
            <a:r>
              <a:rPr lang="zh-TW" altLang="en-US" dirty="0"/>
              <a:t>大富翁這類帶有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機率因素的遊戲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9874" y="6472735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>
                <a:solidFill>
                  <a:schemeClr val="tx2">
                    <a:lumMod val="75000"/>
                  </a:schemeClr>
                </a:solidFill>
              </a:rPr>
              <a:pPr/>
              <a:t>21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http://media.bestofmicro.com/7/4/565312/gallery/alphago-vs-lee-sedol-2_w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03" y="2953511"/>
            <a:ext cx="5715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493263" y="6206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CCFFCC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資訊工程學系</a:t>
            </a:r>
          </a:p>
        </p:txBody>
      </p:sp>
    </p:spTree>
    <p:extLst>
      <p:ext uri="{BB962C8B-B14F-4D97-AF65-F5344CB8AC3E}">
        <p14:creationId xmlns:p14="http://schemas.microsoft.com/office/powerpoint/2010/main" val="45710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61" y="141655"/>
            <a:ext cx="6343202" cy="709865"/>
          </a:xfrm>
        </p:spPr>
        <p:txBody>
          <a:bodyPr/>
          <a:lstStyle/>
          <a:p>
            <a:r>
              <a:rPr lang="zh-TW" altLang="en-US" sz="5400" dirty="0"/>
              <a:t>更多人工智慧領域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201" y="2062480"/>
            <a:ext cx="7586183" cy="216408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結合多媒體的智慧型系統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</a:rPr>
              <a:t>機器學習 </a:t>
            </a:r>
            <a:r>
              <a:rPr lang="en-US" altLang="zh-TW" b="1" dirty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0000FF"/>
                </a:solidFill>
              </a:rPr>
              <a:t>類神經網路</a:t>
            </a:r>
            <a:r>
              <a:rPr lang="en-US" altLang="zh-TW" b="1" dirty="0">
                <a:solidFill>
                  <a:srgbClr val="0000FF"/>
                </a:solidFill>
              </a:rPr>
              <a:t>…)</a:t>
            </a:r>
            <a:endParaRPr lang="zh-TW" altLang="en-US" b="1" dirty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</a:rPr>
              <a:t>智慧型代理人、專家系統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大數據、資料探勘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最佳化問題與應用</a:t>
            </a:r>
          </a:p>
        </p:txBody>
      </p:sp>
      <p:pic>
        <p:nvPicPr>
          <p:cNvPr id="5124" name="Picture 4" descr="http://static.ettoday.net/images/736/d7364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2"/>
          <a:stretch/>
        </p:blipFill>
        <p:spPr bwMode="auto">
          <a:xfrm>
            <a:off x="2917333" y="4357286"/>
            <a:ext cx="6226667" cy="24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2.hubspot.net/hubfs/431504/Ness_blog/Big-Data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38" y="1931754"/>
            <a:ext cx="4800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8248"/>
            <a:ext cx="3429000" cy="2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25933" y="6504106"/>
            <a:ext cx="714375" cy="365125"/>
          </a:xfrm>
        </p:spPr>
        <p:txBody>
          <a:bodyPr/>
          <a:lstStyle/>
          <a:p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p.</a:t>
            </a:r>
            <a:fld id="{AC0BED05-9063-4698-AC11-79FD39B31978}" type="slidenum">
              <a:rPr lang="en-US" altLang="zh-TW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22</a:t>
            </a:fld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4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50884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23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42968" y="2472267"/>
            <a:ext cx="758618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2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TW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zh-TW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</a:rPr>
              <a:t>影片播放</a:t>
            </a:r>
          </a:p>
        </p:txBody>
      </p:sp>
    </p:spTree>
    <p:extLst>
      <p:ext uri="{BB962C8B-B14F-4D97-AF65-F5344CB8AC3E}">
        <p14:creationId xmlns:p14="http://schemas.microsoft.com/office/powerpoint/2010/main" val="11043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3B2B6F6-2D34-45CA-9C79-470BA0B1E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267"/>
            <a:ext cx="9156493" cy="496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ED76959-1961-40EE-9C3D-E40E9849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36" y="385726"/>
            <a:ext cx="6343202" cy="709865"/>
          </a:xfrm>
        </p:spPr>
        <p:txBody>
          <a:bodyPr/>
          <a:lstStyle/>
          <a:p>
            <a:r>
              <a:rPr lang="zh-TW" altLang="en-US" sz="5400" dirty="0"/>
              <a:t>影片播放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1E2B40-8DBA-41CF-BDE1-58580D4E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36" y="2489200"/>
            <a:ext cx="8087988" cy="3530600"/>
          </a:xfrm>
        </p:spPr>
        <p:txBody>
          <a:bodyPr/>
          <a:lstStyle/>
          <a:p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印象海大 影片播放：</a:t>
            </a:r>
            <a:r>
              <a:rPr lang="en-US" altLang="zh-TW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https://youtu.be/kKV8Tai9Hu8</a:t>
            </a:r>
            <a:endParaRPr lang="en-US" altLang="zh-TW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/>
          </a:p>
          <a:p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海大資工介紹影片：</a:t>
            </a:r>
            <a:endParaRPr lang="en-US" altLang="zh-TW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0">
              <a:buNone/>
            </a:pPr>
            <a:r>
              <a:rPr lang="en-US" altLang="zh-TW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en-US" altLang="zh-TW" sz="24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www.youtube.com</a:t>
            </a:r>
            <a:r>
              <a:rPr lang="en-US" altLang="zh-TW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r>
              <a:rPr lang="en-US" altLang="zh-TW" sz="24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watch?v</a:t>
            </a:r>
            <a:r>
              <a:rPr lang="en-US" altLang="zh-TW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=</a:t>
            </a:r>
            <a:r>
              <a:rPr lang="en-US" altLang="zh-TW" sz="24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2nBjl-q3JvU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6DA423-4F51-45EE-9825-0767807ED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7018" y="6493954"/>
            <a:ext cx="714126" cy="364046"/>
          </a:xfrm>
        </p:spPr>
        <p:txBody>
          <a:bodyPr/>
          <a:lstStyle/>
          <a:p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p.</a:t>
            </a:r>
            <a:fld id="{541AB0C2-6B6A-47DE-AD81-7B33078A7D64}" type="slidenum">
              <a:rPr lang="en-US" altLang="zh-TW" smtClean="0">
                <a:solidFill>
                  <a:schemeClr val="tx2">
                    <a:lumMod val="75000"/>
                  </a:schemeClr>
                </a:solidFill>
              </a:rPr>
              <a:pPr/>
              <a:t>24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59351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3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42968" y="2472267"/>
            <a:ext cx="758618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2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TW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zh-TW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</a:rPr>
              <a:t>海大資工入學管道</a:t>
            </a:r>
          </a:p>
        </p:txBody>
      </p:sp>
    </p:spTree>
    <p:extLst>
      <p:ext uri="{BB962C8B-B14F-4D97-AF65-F5344CB8AC3E}">
        <p14:creationId xmlns:p14="http://schemas.microsoft.com/office/powerpoint/2010/main" val="76008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147" y="0"/>
            <a:ext cx="8507783" cy="997993"/>
          </a:xfrm>
        </p:spPr>
        <p:txBody>
          <a:bodyPr/>
          <a:lstStyle/>
          <a:p>
            <a:r>
              <a:rPr lang="zh-TW" altLang="en-US" sz="5400" dirty="0"/>
              <a:t>海大資工入學管道</a:t>
            </a:r>
            <a:r>
              <a:rPr lang="en-US" altLang="zh-TW" sz="2400" dirty="0"/>
              <a:t>(</a:t>
            </a:r>
            <a:r>
              <a:rPr lang="zh-TW" altLang="en-US" sz="2400" dirty="0"/>
              <a:t>依簡章公告為準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631588"/>
              </p:ext>
            </p:extLst>
          </p:nvPr>
        </p:nvGraphicFramePr>
        <p:xfrm>
          <a:off x="258146" y="997993"/>
          <a:ext cx="8586595" cy="57738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2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6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</a:t>
                      </a:r>
                      <a:endParaRPr 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</a:t>
                      </a: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</a:t>
                      </a: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5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一般組及資安組</a:t>
                      </a:r>
                      <a:r>
                        <a:rPr lang="en-US" alt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AF3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書面審查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AF3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5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依書面審查成績，擇優參加面試</a:t>
                      </a:r>
                      <a:r>
                        <a:rPr lang="en-US" altLang="zh-TW" sz="15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AF3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免學測成績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參加國際性或全國性資訊</a:t>
                      </a: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</a:t>
                      </a: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獲佳作以上者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參加國際性或全國性</a:t>
                      </a:r>
                      <a:r>
                        <a:rPr lang="zh-TW" altLang="en-US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領域競賽獲佳作以上者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具資訊</a:t>
                      </a: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</a:t>
                      </a: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才能或獨特潛力，並可提供佐證資料者</a:t>
                      </a: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</a:t>
                      </a: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APCS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檢測或</a:t>
                      </a: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CPE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檢測</a:t>
                      </a: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AF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</a:t>
                      </a: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英文均標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前標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自然均標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54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r>
                        <a:rPr lang="zh-TW" altLang="en-US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英文均標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均標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自然均標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</a:t>
                      </a:r>
                      <a:r>
                        <a:rPr 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英文數學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r>
                        <a:rPr 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審查資料</a:t>
                      </a:r>
                      <a:r>
                        <a:rPr 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r>
                        <a:rPr 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25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APCS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程式設計觀念題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程式設計實作題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學測英文均標、數學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均標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英文、數學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審查資料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請提供線上解題系統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(Online </a:t>
                      </a:r>
                      <a:r>
                        <a:rPr lang="en-US" altLang="zh-TW" sz="1500" b="1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Judge,OJ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及程式成績證明等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7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資安組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新增</a:t>
                      </a:r>
                      <a:r>
                        <a:rPr lang="en-US" altLang="zh-TW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altLang="en-US" sz="15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                               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學測英文均標、數學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均標</a:t>
                      </a:r>
                      <a:endParaRPr lang="en-US" altLang="zh-TW" sz="15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英文、數學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審查資料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r>
                        <a:rPr lang="en-US" alt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400" b="0" u="non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請提供</a:t>
                      </a:r>
                      <a:r>
                        <a:rPr lang="zh-TW" altLang="zh-TW" sz="1400" b="1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科學、數理、資安獲獎紀錄</a:t>
                      </a:r>
                      <a:r>
                        <a:rPr lang="en-US" altLang="zh-TW" sz="1400" b="1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b="1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如資安技能金盾獎、</a:t>
                      </a:r>
                      <a:r>
                        <a:rPr lang="en-US" altLang="zh-TW" sz="1400" b="1" u="sng" kern="12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GiCS</a:t>
                      </a:r>
                      <a:r>
                        <a:rPr lang="zh-TW" altLang="zh-TW" sz="1400" b="1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資安女婕思、榮耀資戰</a:t>
                      </a:r>
                      <a:r>
                        <a:rPr lang="en-US" altLang="zh-TW" sz="1400" b="1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7214853"/>
                  </a:ext>
                </a:extLst>
              </a:tr>
              <a:tr h="630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考試分發</a:t>
                      </a:r>
                      <a:endParaRPr lang="en-US" altLang="zh-TW" sz="15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數學甲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8609879" y="6488668"/>
            <a:ext cx="494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chemeClr val="tx2">
                    <a:lumMod val="75000"/>
                  </a:schemeClr>
                </a:solidFill>
              </a:rPr>
              <a:t>p.</a:t>
            </a:r>
            <a:fld id="{28D78FD5-F20B-4933-A5B4-5E0945051CCC}" type="slidenum">
              <a:rPr lang="en-US" altLang="zh-TW" sz="1600" b="1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en-US" altLang="zh-TW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6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59351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5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42968" y="2472267"/>
            <a:ext cx="8145432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2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TW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zh-TW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</a:rPr>
              <a:t>申請資料準備指引大公開</a:t>
            </a:r>
          </a:p>
        </p:txBody>
      </p:sp>
    </p:spTree>
    <p:extLst>
      <p:ext uri="{BB962C8B-B14F-4D97-AF65-F5344CB8AC3E}">
        <p14:creationId xmlns:p14="http://schemas.microsoft.com/office/powerpoint/2010/main" val="210941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01327"/>
            <a:ext cx="8531712" cy="78196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海大資工書審資料準備指引</a:t>
            </a:r>
            <a:r>
              <a:rPr lang="en-US" altLang="zh-TW" sz="2000" dirty="0"/>
              <a:t>(</a:t>
            </a:r>
            <a:r>
              <a:rPr lang="zh-TW" altLang="en-US" sz="2000" dirty="0"/>
              <a:t>請以</a:t>
            </a:r>
            <a:r>
              <a:rPr lang="en-US" altLang="zh-TW" sz="2000" dirty="0"/>
              <a:t>113</a:t>
            </a:r>
            <a:r>
              <a:rPr lang="zh-TW" altLang="en-US" sz="2000" dirty="0"/>
              <a:t>年</a:t>
            </a:r>
            <a:r>
              <a:rPr lang="en-US" altLang="zh-TW" sz="2000" dirty="0"/>
              <a:t>2</a:t>
            </a:r>
            <a:r>
              <a:rPr lang="zh-TW" altLang="en-US" sz="2000" dirty="0"/>
              <a:t>月底公告為準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57515"/>
              </p:ext>
            </p:extLst>
          </p:nvPr>
        </p:nvGraphicFramePr>
        <p:xfrm>
          <a:off x="251520" y="949791"/>
          <a:ext cx="8640960" cy="579157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展現能力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審查重點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準備指引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數理及資訊科技學習能力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高中學習期間，在數理、資訊科技課程學習具有</a:t>
                      </a:r>
                      <a:r>
                        <a:rPr lang="zh-TW" altLang="zh-TW" sz="1800" b="1" u="sng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潛力</a:t>
                      </a:r>
                      <a:r>
                        <a:rPr lang="zh-TW" altLang="zh-TW" sz="18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b="1" u="sng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</a:t>
                      </a:r>
                      <a:r>
                        <a:rPr lang="zh-TW" altLang="zh-TW" sz="18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銜接資工基本知識之能力。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考生可於修課紀錄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以及課程學習成果中展現。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多元科技探索與團隊合作能力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18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學生對外之表現：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1800" b="1" u="non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一、在多元表現上，具備團隊合作之經驗，可承擔任務並透過溝通完成任務。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zh-TW" sz="1800" b="1" u="non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</a:t>
                      </a:r>
                      <a:r>
                        <a:rPr lang="zh-TW" altLang="zh-TW" sz="18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參與之活動及綜整心得可看出對資工具備高度興趣及潛力。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考生可於多元表現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</a:t>
                      </a:r>
                      <a:r>
                        <a:rPr lang="zh-TW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高中資訊課程成果、</a:t>
                      </a:r>
                      <a:r>
                        <a:rPr lang="zh-TW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競賽、社團、多元表現綜整心得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中展現。</a:t>
                      </a:r>
                      <a:endParaRPr 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自我生涯規劃能力</a:t>
                      </a:r>
                      <a:endParaRPr lang="zh-TW" sz="18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學生對內之反思能力：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一、學習歷程自述中，可清楚論述學習之反思及報考動機，論述內容組織完整、邏輯清晰且</a:t>
                      </a:r>
                      <a:r>
                        <a:rPr lang="zh-TW" sz="1800" b="1" u="non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具有具體事證。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二、學習歷程自述中之未來生涯規劃，條理層次適當，</a:t>
                      </a:r>
                      <a:r>
                        <a:rPr lang="zh-TW" sz="18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可呼應學習反思及連結資工未來發展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考生可於學習歷程自述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</a:t>
                      </a:r>
                      <a:r>
                        <a:rPr lang="zh-TW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高中學習歷程反思、就讀動機、未來學習計畫與生涯規劃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中展現。</a:t>
                      </a:r>
                      <a:endParaRPr 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8625419" y="648866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p.</a:t>
            </a:r>
            <a:fld id="{A980BBA3-DC53-4480-B443-2B0629DF16AF}" type="slidenum">
              <a:rPr lang="en-US" altLang="zh-TW" b="1" smtClean="0">
                <a:solidFill>
                  <a:schemeClr val="accent4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altLang="zh-TW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7707D3-7C7A-46CB-B8F2-6F8C8180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71" y="242531"/>
            <a:ext cx="6343202" cy="709865"/>
          </a:xfrm>
        </p:spPr>
        <p:txBody>
          <a:bodyPr/>
          <a:lstStyle/>
          <a:p>
            <a:r>
              <a:rPr lang="zh-TW" altLang="en-US" sz="5400" dirty="0"/>
              <a:t>海大資工就是要你</a:t>
            </a:r>
            <a:r>
              <a:rPr lang="en-US" altLang="zh-TW" sz="5400" dirty="0"/>
              <a:t>!!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E24B08-AF92-4034-811F-CC3E6ACF0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32" y="2063172"/>
            <a:ext cx="8752245" cy="385320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海大資工想要甚麼樣的學生</a:t>
            </a:r>
            <a:r>
              <a:rPr lang="en-US" altLang="zh-TW" b="1" dirty="0">
                <a:solidFill>
                  <a:srgbClr val="0000FF"/>
                </a:solidFill>
              </a:rPr>
              <a:t>???</a:t>
            </a:r>
          </a:p>
          <a:p>
            <a:pPr marL="402336" lvl="1" indent="0">
              <a:buNone/>
            </a:pPr>
            <a:r>
              <a:rPr lang="zh-TW" altLang="en-US" dirty="0"/>
              <a:t>具備邏輯思維，勇於面對未來，且能團隊合作。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以下條件都屬有利條件，可以擇優呈現，無須全部具備。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在學成績優秀</a:t>
            </a:r>
            <a:r>
              <a:rPr lang="en-US" altLang="zh-TW" b="1" dirty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0000FF"/>
                </a:solidFill>
              </a:rPr>
              <a:t>尤其是數學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資訊科技領域課程</a:t>
            </a:r>
            <a:r>
              <a:rPr lang="en-US" altLang="zh-TW" b="1" dirty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0000FF"/>
                </a:solidFill>
              </a:rPr>
              <a:t>展現對資工的高度興趣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參與資訊相關競賽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良好的溝通能力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不怕挫折的耐心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關心時事趨勢</a:t>
            </a:r>
          </a:p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2BB330-4EE2-42C4-A8D9-E712EAD97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6214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7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07AC8AD-885E-48BD-9004-D821BAEC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80197"/>
            <a:ext cx="5442288" cy="188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569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763" y="343714"/>
            <a:ext cx="8478027" cy="709865"/>
          </a:xfrm>
        </p:spPr>
        <p:txBody>
          <a:bodyPr/>
          <a:lstStyle/>
          <a:p>
            <a:r>
              <a:rPr lang="zh-TW" altLang="en-US" dirty="0"/>
              <a:t>海大資工系入學管道條件</a:t>
            </a:r>
            <a:r>
              <a:rPr lang="en-US" altLang="zh-TW" sz="2400" dirty="0"/>
              <a:t>(</a:t>
            </a:r>
            <a:r>
              <a:rPr lang="zh-TW" altLang="en-US" sz="2400" dirty="0"/>
              <a:t>以公告簡章為準</a:t>
            </a:r>
            <a:r>
              <a:rPr lang="en-US" altLang="zh-TW" sz="2400" dirty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05472"/>
              </p:ext>
            </p:extLst>
          </p:nvPr>
        </p:nvGraphicFramePr>
        <p:xfrm>
          <a:off x="526893" y="1381947"/>
          <a:ext cx="8303839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招生管道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第一階段</a:t>
                      </a:r>
                      <a:endParaRPr lang="en-US" alt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第二階段</a:t>
                      </a:r>
                      <a:endParaRPr lang="en-US" alt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標準</a:t>
                      </a:r>
                      <a:endParaRPr lang="en-US" alt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個人申請</a:t>
                      </a:r>
                      <a:endParaRPr lang="en-US" alt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(112</a:t>
                      </a:r>
                      <a:r>
                        <a:rPr lang="zh-TW" alt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學年度</a:t>
                      </a: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學測成績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英文均標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數學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均標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自然均標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學測成績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50%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英文數學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自然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審查資料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20%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面試</a:t>
                      </a: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30%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平均單科級分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10.67~13.67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級分</a:t>
                      </a: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(112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學年度通過第一階段標準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APCS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組</a:t>
                      </a:r>
                      <a:endParaRPr lang="en-US" alt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l" defTabSz="6858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程式設計觀念題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級程式設計實作題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級</a:t>
                      </a:r>
                      <a:endParaRPr lang="en-US" alt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l" defTabSz="6858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學測英文均標、數學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均標</a:t>
                      </a:r>
                      <a:endParaRPr lang="en-US" alt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6858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學測成績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50%</a:t>
                      </a:r>
                    </a:p>
                    <a:p>
                      <a:pPr marL="342900" lvl="0" indent="-342900" algn="l" defTabSz="6858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英文、數學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A)</a:t>
                      </a:r>
                    </a:p>
                    <a:p>
                      <a:pPr marL="342900" lvl="0" indent="-342900" algn="l" defTabSz="6858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審查資料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20%</a:t>
                      </a:r>
                    </a:p>
                    <a:p>
                      <a:pPr marL="342900" lvl="0" indent="-342900" algn="l" defTabSz="6858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面試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平均單科級分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9~11.5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級分</a:t>
                      </a: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(112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學年度通過第一階段標準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繁星推薦</a:t>
                      </a:r>
                      <a:endParaRPr lang="en-US" alt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(112</a:t>
                      </a:r>
                      <a:r>
                        <a:rPr lang="zh-TW" alt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學年度</a:t>
                      </a: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學測成績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英文均標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數學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前標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自然均標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平均單科級分</a:t>
                      </a: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8.67~11.67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級分</a:t>
                      </a:r>
                      <a:endParaRPr lang="en-US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考試</a:t>
                      </a: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分發</a:t>
                      </a:r>
                      <a:endParaRPr lang="en-US" alt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(112</a:t>
                      </a:r>
                      <a:r>
                        <a:rPr lang="zh-TW" alt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學年度</a:t>
                      </a: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國文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*1.0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英文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*1.0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數學甲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*1.0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物理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*1.0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總級分平均</a:t>
                      </a:r>
                      <a:endParaRPr lang="en-US" alt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168.95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級分</a:t>
                      </a:r>
                      <a:endParaRPr lang="en-US" alt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8649954" y="6519446"/>
            <a:ext cx="494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chemeClr val="tx2">
                    <a:lumMod val="75000"/>
                  </a:schemeClr>
                </a:solidFill>
              </a:rPr>
              <a:t>p.</a:t>
            </a:r>
            <a:fld id="{AC4905C3-AA88-4BC6-A246-521F1736B82A}" type="slidenum">
              <a:rPr lang="en-US" altLang="zh-TW" sz="1600" b="1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en-US" altLang="zh-TW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2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550884" y="6493954"/>
            <a:ext cx="714126" cy="364046"/>
          </a:xfrm>
        </p:spPr>
        <p:txBody>
          <a:bodyPr/>
          <a:lstStyle/>
          <a:p>
            <a:r>
              <a:rPr lang="en-US" altLang="zh-TW" dirty="0"/>
              <a:t>p.</a:t>
            </a:r>
            <a:fld id="{541AB0C2-6B6A-47DE-AD81-7B33078A7D64}" type="slidenum">
              <a:rPr lang="en-US" altLang="zh-TW" smtClean="0"/>
              <a:pPr/>
              <a:t>9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42968" y="2472267"/>
            <a:ext cx="758618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2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TW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zh-TW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</a:rPr>
              <a:t>相關科系比較</a:t>
            </a:r>
          </a:p>
        </p:txBody>
      </p:sp>
    </p:spTree>
    <p:extLst>
      <p:ext uri="{BB962C8B-B14F-4D97-AF65-F5344CB8AC3E}">
        <p14:creationId xmlns:p14="http://schemas.microsoft.com/office/powerpoint/2010/main" val="24900502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離子會議室">
  <a:themeElements>
    <a:clrScheme name="自訂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B050"/>
      </a:hlink>
      <a:folHlink>
        <a:srgbClr val="00B050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扇形區</Template>
  <TotalTime>1846</TotalTime>
  <Words>1893</Words>
  <Application>Microsoft Office PowerPoint</Application>
  <PresentationFormat>如螢幕大小 (4:3)</PresentationFormat>
  <Paragraphs>351</Paragraphs>
  <Slides>24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맑은 고딕</vt:lpstr>
      <vt:lpstr>微軟正黑體</vt:lpstr>
      <vt:lpstr>微軟正黑體 Light</vt:lpstr>
      <vt:lpstr>新細明體</vt:lpstr>
      <vt:lpstr>Arial</vt:lpstr>
      <vt:lpstr>Calibri</vt:lpstr>
      <vt:lpstr>Calibri Light</vt:lpstr>
      <vt:lpstr>Century Gothic</vt:lpstr>
      <vt:lpstr>Perpetua</vt:lpstr>
      <vt:lpstr>Times New Roman</vt:lpstr>
      <vt:lpstr>Wingdings 2</vt:lpstr>
      <vt:lpstr>Wingdings 3</vt:lpstr>
      <vt:lpstr>HDOfficeLightV0</vt:lpstr>
      <vt:lpstr>離子會議室</vt:lpstr>
      <vt:lpstr>Office 佈景主題</vt:lpstr>
      <vt:lpstr>PowerPoint 簡報</vt:lpstr>
      <vt:lpstr>Agenda-海大資工系 </vt:lpstr>
      <vt:lpstr>PowerPoint 簡報</vt:lpstr>
      <vt:lpstr>海大資工入學管道(依簡章公告為準)</vt:lpstr>
      <vt:lpstr>PowerPoint 簡報</vt:lpstr>
      <vt:lpstr>海大資工書審資料準備指引(請以113年2月底公告為準)</vt:lpstr>
      <vt:lpstr>海大資工就是要你!!</vt:lpstr>
      <vt:lpstr>海大資工系入學管道條件(以公告簡章為準)</vt:lpstr>
      <vt:lpstr>PowerPoint 簡報</vt:lpstr>
      <vt:lpstr>資工系與資管系的差異</vt:lpstr>
      <vt:lpstr>本校各學院系所</vt:lpstr>
      <vt:lpstr>電資學院科系概念圖 </vt:lpstr>
      <vt:lpstr>電資學院科系比較表 </vt:lpstr>
      <vt:lpstr>電資學院科系比較表 </vt:lpstr>
      <vt:lpstr>PowerPoint 簡報</vt:lpstr>
      <vt:lpstr>相似學校資工系比較</vt:lpstr>
      <vt:lpstr>PowerPoint 簡報</vt:lpstr>
      <vt:lpstr>機器人</vt:lpstr>
      <vt:lpstr>電腦視覺</vt:lpstr>
      <vt:lpstr>自然語言處理</vt:lpstr>
      <vt:lpstr>電腦對局遊戲</vt:lpstr>
      <vt:lpstr>更多人工智慧領域</vt:lpstr>
      <vt:lpstr>PowerPoint 簡報</vt:lpstr>
      <vt:lpstr>影片播放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海洋大學系所簡介</dc:title>
  <dc:creator>NTOU</dc:creator>
  <cp:lastModifiedBy>user</cp:lastModifiedBy>
  <cp:revision>231</cp:revision>
  <dcterms:created xsi:type="dcterms:W3CDTF">2017-04-08T13:09:04Z</dcterms:created>
  <dcterms:modified xsi:type="dcterms:W3CDTF">2023-12-05T09:34:12Z</dcterms:modified>
</cp:coreProperties>
</file>