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258" r:id="rId3"/>
    <p:sldId id="263" r:id="rId4"/>
    <p:sldId id="265" r:id="rId5"/>
    <p:sldId id="259" r:id="rId6"/>
    <p:sldId id="268" r:id="rId7"/>
    <p:sldId id="261" r:id="rId8"/>
    <p:sldId id="272" r:id="rId9"/>
    <p:sldId id="269" r:id="rId10"/>
    <p:sldId id="271" r:id="rId11"/>
    <p:sldId id="270" r:id="rId12"/>
    <p:sldId id="273" r:id="rId13"/>
    <p:sldId id="266" r:id="rId14"/>
    <p:sldId id="274" r:id="rId15"/>
    <p:sldId id="275" r:id="rId16"/>
    <p:sldId id="264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CCFFFF"/>
    <a:srgbClr val="FFCCFF"/>
    <a:srgbClr val="FF99FF"/>
    <a:srgbClr val="00FF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淺色樣式 2 - 輔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408" autoAdjust="0"/>
  </p:normalViewPr>
  <p:slideViewPr>
    <p:cSldViewPr showGuides="1">
      <p:cViewPr varScale="1">
        <p:scale>
          <a:sx n="96" d="100"/>
          <a:sy n="96" d="100"/>
        </p:scale>
        <p:origin x="157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FE8C8-16B3-460D-A107-D25CFF30FB17}" type="datetimeFigureOut">
              <a:rPr lang="zh-TW" altLang="en-US" smtClean="0"/>
              <a:t>2020/7/6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36C045-795F-4039-B3E9-93D9B996246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7211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E31E02-5C80-4E52-AE72-52F2DF797C28}" type="slidenum">
              <a:rPr lang="zh-TW" altLang="en-US" smtClean="0">
                <a:solidFill>
                  <a:prstClr val="black"/>
                </a:solidFill>
              </a:rPr>
              <a:pPr/>
              <a:t>1</a:t>
            </a:fld>
            <a:endParaRPr lang="zh-TW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081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E31E02-5C80-4E52-AE72-52F2DF797C28}" type="slidenum">
              <a:rPr lang="zh-TW" altLang="en-US" smtClean="0">
                <a:solidFill>
                  <a:prstClr val="black"/>
                </a:solidFill>
              </a:rPr>
              <a:pPr/>
              <a:t>2</a:t>
            </a:fld>
            <a:endParaRPr lang="zh-TW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081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E31E02-5C80-4E52-AE72-52F2DF797C28}" type="slidenum">
              <a:rPr lang="zh-TW" altLang="en-US" smtClean="0">
                <a:solidFill>
                  <a:prstClr val="black"/>
                </a:solidFill>
              </a:rPr>
              <a:pPr/>
              <a:t>3</a:t>
            </a:fld>
            <a:endParaRPr lang="zh-TW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081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E31E02-5C80-4E52-AE72-52F2DF797C28}" type="slidenum">
              <a:rPr lang="zh-TW" altLang="en-US" smtClean="0">
                <a:solidFill>
                  <a:prstClr val="black"/>
                </a:solidFill>
              </a:rPr>
              <a:pPr/>
              <a:t>4</a:t>
            </a:fld>
            <a:endParaRPr lang="zh-TW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081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36C045-795F-4039-B3E9-93D9B996246D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3085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A28F3-AD3F-4658-8999-8F350B66FCD0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7386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A28F3-AD3F-4658-8999-8F350B66FCD0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1440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A28F3-AD3F-4658-8999-8F350B66FCD0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3409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A28F3-AD3F-4658-8999-8F350B66FCD0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8485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A28F3-AD3F-4658-8999-8F350B66FCD0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86886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A28F3-AD3F-4658-8999-8F350B66FCD0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2307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A28F3-AD3F-4658-8999-8F350B66FCD0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77901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A28F3-AD3F-4658-8999-8F350B66FCD0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58929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36C045-795F-4039-B3E9-93D9B996246D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5863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66680-ABE2-45E0-9055-87F13CA4D39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303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72FED-0DFF-4644-A12F-C50BB640DC7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771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D5D8F-C98C-4E6C-84E4-F4EA4A72F85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619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6828C-43A5-46CD-8049-A6D1182E1AD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495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A3681-0743-4578-854A-F839A526746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30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9EAF-E24E-4BAD-BC6E-AB1B0AEDEB2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871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4B251-FF01-443E-82CB-3DD40093EFD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363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16BA-8F62-4E3F-BAEE-EF2F378D7913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87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1F493-4CB6-418B-9475-BECE32A19D7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919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59EF-29AD-42DA-A167-7934A0B39B8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459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741D-DEDB-40D1-AA5D-40A91ACD23A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776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軟正黑體" panose="020B0604030504040204" pitchFamily="34" charset="-120"/>
              </a:defRPr>
            </a:lvl1pPr>
          </a:lstStyle>
          <a:p>
            <a:fld id="{5AF9789B-68BD-4877-BCF6-20C4C5DCCD9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軟正黑體" panose="020B0604030504040204" pitchFamily="34" charset="-120"/>
              </a:defRPr>
            </a:lvl1pPr>
          </a:lstStyle>
          <a:p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軟正黑體" panose="020B0604030504040204" pitchFamily="34" charset="-120"/>
              </a:defRPr>
            </a:lvl1pPr>
          </a:lstStyle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85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微軟正黑體" panose="020B0604030504040204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7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853366" y="1052736"/>
            <a:ext cx="4624984" cy="265713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lvl="6" algn="ctr">
              <a:lnSpc>
                <a:spcPts val="5000"/>
              </a:lnSpc>
            </a:pPr>
            <a:r>
              <a:rPr lang="en-US" altLang="zh-TW" sz="4800" b="1" dirty="0" smtClean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108</a:t>
            </a:r>
            <a:r>
              <a:rPr lang="zh-TW" altLang="en-US" sz="4800" b="1" dirty="0" smtClean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學年度</a:t>
            </a:r>
            <a:endParaRPr lang="en-US" altLang="zh-TW" sz="4800" b="1" dirty="0" smtClean="0">
              <a:solidFill>
                <a:prstClr val="white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lvl="6" algn="ctr">
              <a:lnSpc>
                <a:spcPts val="5000"/>
              </a:lnSpc>
            </a:pPr>
            <a:r>
              <a:rPr lang="zh-TW" altLang="en-US" sz="4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桃</a:t>
            </a:r>
            <a:r>
              <a:rPr lang="zh-TW" altLang="en-US" sz="4800" b="1" dirty="0" smtClean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三區</a:t>
            </a:r>
            <a:endParaRPr lang="en-US" altLang="zh-TW" sz="4800" b="1" dirty="0" smtClean="0">
              <a:solidFill>
                <a:prstClr val="white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lvl="6" algn="ctr">
              <a:lnSpc>
                <a:spcPts val="5000"/>
              </a:lnSpc>
            </a:pPr>
            <a:r>
              <a:rPr lang="zh-TW" altLang="en-US" sz="4800" b="1" dirty="0" smtClean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均</a:t>
            </a:r>
            <a:r>
              <a:rPr lang="zh-TW" altLang="en-US" sz="4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質</a:t>
            </a:r>
            <a:r>
              <a:rPr lang="zh-TW" altLang="en-US" sz="4800" b="1" dirty="0" smtClean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化</a:t>
            </a:r>
            <a:endParaRPr lang="zh-TW" altLang="en-US" sz="4800" b="1" dirty="0">
              <a:solidFill>
                <a:prstClr val="white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lvl="6" algn="ctr">
              <a:lnSpc>
                <a:spcPts val="5000"/>
              </a:lnSpc>
            </a:pPr>
            <a:r>
              <a:rPr lang="zh-TW" altLang="en-US" sz="3600" b="1" dirty="0" smtClean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第</a:t>
            </a:r>
            <a:r>
              <a:rPr lang="en-US" altLang="zh-TW" sz="3600" b="1" dirty="0" smtClean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TW" altLang="en-US" sz="3600" b="1" dirty="0" smtClean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學期專家諮詢會議</a:t>
            </a:r>
            <a:endParaRPr lang="en-US" altLang="zh-TW" sz="3600" b="1" dirty="0">
              <a:solidFill>
                <a:prstClr val="white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44824"/>
            <a:ext cx="2227373" cy="2339305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83568" y="4437112"/>
            <a:ext cx="58326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微軟正黑體" panose="020B0604030504040204" pitchFamily="34" charset="-120"/>
              </a:rPr>
              <a:t>學校：桃園</a:t>
            </a:r>
            <a:r>
              <a:rPr lang="zh-TW" alt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微軟正黑體" panose="020B0604030504040204" pitchFamily="34" charset="-120"/>
              </a:rPr>
              <a:t>市立新屋高級中等學校</a:t>
            </a:r>
            <a:endParaRPr lang="en-US" altLang="zh-TW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微軟正黑體" panose="020B0604030504040204" pitchFamily="34" charset="-120"/>
            </a:endParaRPr>
          </a:p>
          <a:p>
            <a:r>
              <a:rPr lang="zh-TW" alt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微軟正黑體" panose="020B0604030504040204" pitchFamily="34" charset="-120"/>
              </a:rPr>
              <a:t>報告：王照璵</a:t>
            </a:r>
            <a:endParaRPr lang="zh-TW" alt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563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 txBox="1">
            <a:spLocks/>
          </p:cNvSpPr>
          <p:nvPr/>
        </p:nvSpPr>
        <p:spPr>
          <a:xfrm>
            <a:off x="-1" y="10131"/>
            <a:ext cx="9124415" cy="733382"/>
          </a:xfrm>
          <a:prstGeom prst="rect">
            <a:avLst/>
          </a:prstGeom>
          <a:solidFill>
            <a:srgbClr val="F61E70"/>
          </a:solidFill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endParaRPr lang="zh-TW" altLang="en-US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1403648" y="44624"/>
            <a:ext cx="6512511" cy="69888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en-US" altLang="zh-TW" sz="3600" b="1" dirty="0" smtClean="0">
                <a:solidFill>
                  <a:schemeClr val="bg1"/>
                </a:solidFill>
              </a:rPr>
              <a:t>108</a:t>
            </a:r>
            <a:r>
              <a:rPr lang="zh-TW" altLang="en-US" sz="3600" b="1" dirty="0" smtClean="0">
                <a:solidFill>
                  <a:schemeClr val="bg1"/>
                </a:solidFill>
              </a:rPr>
              <a:t>學年度第</a:t>
            </a:r>
            <a:r>
              <a:rPr lang="en-US" altLang="zh-TW" sz="3600" b="1" dirty="0" smtClean="0">
                <a:solidFill>
                  <a:schemeClr val="bg1"/>
                </a:solidFill>
              </a:rPr>
              <a:t>2</a:t>
            </a:r>
            <a:r>
              <a:rPr lang="zh-TW" altLang="en-US" sz="3600" b="1" dirty="0" smtClean="0">
                <a:solidFill>
                  <a:schemeClr val="bg1"/>
                </a:solidFill>
              </a:rPr>
              <a:t>學期辦理成果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1115616" y="2524831"/>
            <a:ext cx="6400800" cy="14401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標題 1"/>
          <p:cNvSpPr txBox="1">
            <a:spLocks/>
          </p:cNvSpPr>
          <p:nvPr/>
        </p:nvSpPr>
        <p:spPr>
          <a:xfrm>
            <a:off x="1305950" y="1873466"/>
            <a:ext cx="6512511" cy="371577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pPr marL="457200" indent="-457200" algn="l">
              <a:buAutoNum type="arabicPeriod"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與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大學端合作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GLOBE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觀測計畫，研發特色課程，啟發孩子對科學及環境的敏感度，並拓展學生的國際視野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marL="457200" indent="-457200" algn="l">
              <a:buAutoNum type="arabicPeriod"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成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立國高中教師專業學習社群，使國高中的教育資源能共享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marL="457200" indent="-457200" algn="l">
              <a:buAutoNum type="arabicPeriod"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透過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學術試探過程，讓國中生在選填志願前即能明瞭高中特色，進而提升就近入學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率。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457200" indent="-457200" algn="l">
              <a:buAutoNum type="arabicPeriod"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統計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社區國中需求及目前社區學校群科類別，共同研議社區群科及課程調整。</a:t>
            </a:r>
          </a:p>
        </p:txBody>
      </p:sp>
      <p:sp>
        <p:nvSpPr>
          <p:cNvPr id="4" name="標題 3"/>
          <p:cNvSpPr>
            <a:spLocks noGrp="1"/>
          </p:cNvSpPr>
          <p:nvPr>
            <p:ph type="title" idx="4294967295"/>
          </p:nvPr>
        </p:nvSpPr>
        <p:spPr>
          <a:xfrm>
            <a:off x="401086" y="743513"/>
            <a:ext cx="8229600" cy="809210"/>
          </a:xfrm>
        </p:spPr>
        <p:txBody>
          <a:bodyPr>
            <a:normAutofit/>
          </a:bodyPr>
          <a:lstStyle/>
          <a:p>
            <a:r>
              <a:rPr lang="zh-TW" altLang="en-US" sz="3200" b="1" dirty="0" smtClean="0"/>
              <a:t>新高人的傳說對決計畫目標</a:t>
            </a:r>
            <a:endParaRPr lang="zh-TW" altLang="en-US" sz="3200" b="1" dirty="0"/>
          </a:p>
        </p:txBody>
      </p:sp>
      <p:sp>
        <p:nvSpPr>
          <p:cNvPr id="14" name="圓角矩形 13"/>
          <p:cNvSpPr/>
          <p:nvPr/>
        </p:nvSpPr>
        <p:spPr>
          <a:xfrm>
            <a:off x="395536" y="1552723"/>
            <a:ext cx="8458648" cy="4824536"/>
          </a:xfrm>
          <a:prstGeom prst="round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771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2"/>
          <p:cNvSpPr/>
          <p:nvPr/>
        </p:nvSpPr>
        <p:spPr>
          <a:xfrm>
            <a:off x="37856" y="1000661"/>
            <a:ext cx="9180512" cy="5791213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標題 5"/>
          <p:cNvSpPr txBox="1">
            <a:spLocks/>
          </p:cNvSpPr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1371857" y="269776"/>
            <a:ext cx="6512511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en-US" altLang="zh-TW" sz="3600" b="1" dirty="0" smtClean="0">
                <a:solidFill>
                  <a:schemeClr val="bg1"/>
                </a:solidFill>
              </a:rPr>
              <a:t>108</a:t>
            </a:r>
            <a:r>
              <a:rPr lang="zh-TW" altLang="en-US" sz="3600" b="1" dirty="0" smtClean="0">
                <a:solidFill>
                  <a:schemeClr val="bg1"/>
                </a:solidFill>
              </a:rPr>
              <a:t>學年度第</a:t>
            </a:r>
            <a:r>
              <a:rPr lang="en-US" altLang="zh-TW" sz="3600" b="1" dirty="0" smtClean="0">
                <a:solidFill>
                  <a:schemeClr val="bg1"/>
                </a:solidFill>
              </a:rPr>
              <a:t>2</a:t>
            </a:r>
            <a:r>
              <a:rPr lang="zh-TW" altLang="en-US" sz="3600" b="1" dirty="0" smtClean="0">
                <a:solidFill>
                  <a:schemeClr val="bg1"/>
                </a:solidFill>
              </a:rPr>
              <a:t>學期辦理成果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1115616" y="2524831"/>
            <a:ext cx="6400800" cy="14401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1136351" y="3640955"/>
            <a:ext cx="7252073" cy="6480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pPr algn="l"/>
            <a:endParaRPr lang="zh-TW" altLang="en-US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107504" y="2128787"/>
            <a:ext cx="8856984" cy="3024336"/>
          </a:xfrm>
        </p:spPr>
        <p:txBody>
          <a:bodyPr>
            <a:normAutofit/>
          </a:bodyPr>
          <a:lstStyle/>
          <a:p>
            <a:pPr algn="l"/>
            <a:r>
              <a:rPr lang="en-US" altLang="zh-TW" sz="3200" b="1" dirty="0" smtClean="0">
                <a:solidFill>
                  <a:schemeClr val="tx2">
                    <a:lumMod val="75000"/>
                  </a:schemeClr>
                </a:solidFill>
              </a:rPr>
              <a:t>1.</a:t>
            </a:r>
            <a:r>
              <a:rPr lang="zh-TW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學校</a:t>
            </a:r>
            <a:r>
              <a:rPr lang="zh-TW" altLang="en-US" sz="3200" b="1" dirty="0">
                <a:solidFill>
                  <a:schemeClr val="tx2">
                    <a:lumMod val="75000"/>
                  </a:schemeClr>
                </a:solidFill>
              </a:rPr>
              <a:t>與國中教師共組培力團隊及專業學習社</a:t>
            </a:r>
            <a:r>
              <a:rPr lang="zh-TW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群。</a:t>
            </a:r>
            <a:r>
              <a:rPr lang="zh-TW" altLang="en-US" sz="32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zh-TW" altLang="en-US" sz="32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altLang="zh-TW" sz="3200" b="1" dirty="0" smtClean="0">
                <a:solidFill>
                  <a:schemeClr val="tx2">
                    <a:lumMod val="75000"/>
                  </a:schemeClr>
                </a:solidFill>
              </a:rPr>
              <a:t>2.</a:t>
            </a:r>
            <a:r>
              <a:rPr lang="zh-TW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社區</a:t>
            </a:r>
            <a:r>
              <a:rPr lang="zh-TW" altLang="en-US" sz="3200" b="1" dirty="0">
                <a:solidFill>
                  <a:schemeClr val="tx2">
                    <a:lumMod val="75000"/>
                  </a:schemeClr>
                </a:solidFill>
              </a:rPr>
              <a:t>學校結合大專校院或產業，共同發展具社區文化或產業特色之課程、教材及教案</a:t>
            </a:r>
            <a:r>
              <a:rPr lang="zh-TW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。</a:t>
            </a:r>
            <a:r>
              <a:rPr lang="en-US" altLang="zh-TW" sz="32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altLang="zh-TW" sz="3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altLang="zh-TW" sz="3200" b="1" dirty="0" smtClean="0">
                <a:solidFill>
                  <a:schemeClr val="tx2">
                    <a:lumMod val="75000"/>
                  </a:schemeClr>
                </a:solidFill>
              </a:rPr>
              <a:t>3.</a:t>
            </a:r>
            <a:r>
              <a:rPr lang="zh-TW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辦理與</a:t>
            </a:r>
            <a:r>
              <a:rPr lang="en-US" altLang="zh-TW" sz="3200" b="1" dirty="0">
                <a:solidFill>
                  <a:schemeClr val="tx2">
                    <a:lumMod val="75000"/>
                  </a:schemeClr>
                </a:solidFill>
              </a:rPr>
              <a:t>GLOBE</a:t>
            </a:r>
            <a:r>
              <a:rPr lang="zh-TW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觀測計畫相關之觀測、踏查、研習等活動。</a:t>
            </a:r>
            <a:endParaRPr lang="zh-TW" altLang="en-US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object 3"/>
          <p:cNvSpPr/>
          <p:nvPr/>
        </p:nvSpPr>
        <p:spPr>
          <a:xfrm>
            <a:off x="0" y="5071133"/>
            <a:ext cx="9144000" cy="1772816"/>
          </a:xfrm>
          <a:prstGeom prst="rect">
            <a:avLst/>
          </a:prstGeom>
          <a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7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0"/>
          <p:cNvSpPr/>
          <p:nvPr/>
        </p:nvSpPr>
        <p:spPr>
          <a:xfrm>
            <a:off x="6632033" y="4581128"/>
            <a:ext cx="268605" cy="266700"/>
          </a:xfrm>
          <a:custGeom>
            <a:avLst/>
            <a:gdLst/>
            <a:ahLst/>
            <a:cxnLst/>
            <a:rect l="l" t="t" r="r" b="b"/>
            <a:pathLst>
              <a:path w="268604" h="266700">
                <a:moveTo>
                  <a:pt x="134111" y="0"/>
                </a:moveTo>
                <a:lnTo>
                  <a:pt x="91732" y="6797"/>
                </a:lnTo>
                <a:lnTo>
                  <a:pt x="54918" y="25725"/>
                </a:lnTo>
                <a:lnTo>
                  <a:pt x="25883" y="54589"/>
                </a:lnTo>
                <a:lnTo>
                  <a:pt x="6839" y="91196"/>
                </a:lnTo>
                <a:lnTo>
                  <a:pt x="0" y="133350"/>
                </a:lnTo>
                <a:lnTo>
                  <a:pt x="6839" y="175503"/>
                </a:lnTo>
                <a:lnTo>
                  <a:pt x="25883" y="212110"/>
                </a:lnTo>
                <a:lnTo>
                  <a:pt x="54918" y="240974"/>
                </a:lnTo>
                <a:lnTo>
                  <a:pt x="91732" y="259902"/>
                </a:lnTo>
                <a:lnTo>
                  <a:pt x="134111" y="266700"/>
                </a:lnTo>
                <a:lnTo>
                  <a:pt x="176491" y="259902"/>
                </a:lnTo>
                <a:lnTo>
                  <a:pt x="213305" y="240974"/>
                </a:lnTo>
                <a:lnTo>
                  <a:pt x="242340" y="212110"/>
                </a:lnTo>
                <a:lnTo>
                  <a:pt x="261384" y="175503"/>
                </a:lnTo>
                <a:lnTo>
                  <a:pt x="268224" y="133350"/>
                </a:lnTo>
                <a:lnTo>
                  <a:pt x="261384" y="91196"/>
                </a:lnTo>
                <a:lnTo>
                  <a:pt x="242340" y="54589"/>
                </a:lnTo>
                <a:lnTo>
                  <a:pt x="213305" y="25725"/>
                </a:lnTo>
                <a:lnTo>
                  <a:pt x="176491" y="6797"/>
                </a:lnTo>
                <a:lnTo>
                  <a:pt x="1341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1"/>
          <p:cNvSpPr/>
          <p:nvPr/>
        </p:nvSpPr>
        <p:spPr>
          <a:xfrm>
            <a:off x="7337644" y="4614655"/>
            <a:ext cx="199644" cy="1996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2"/>
          <p:cNvSpPr/>
          <p:nvPr/>
        </p:nvSpPr>
        <p:spPr>
          <a:xfrm>
            <a:off x="7976201" y="4648184"/>
            <a:ext cx="132587" cy="1325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3"/>
          <p:cNvSpPr/>
          <p:nvPr/>
        </p:nvSpPr>
        <p:spPr>
          <a:xfrm>
            <a:off x="8546176" y="4681711"/>
            <a:ext cx="67055" cy="655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5"/>
          <p:cNvSpPr/>
          <p:nvPr/>
        </p:nvSpPr>
        <p:spPr>
          <a:xfrm>
            <a:off x="7390922" y="841276"/>
            <a:ext cx="1170558" cy="9775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標題 1"/>
          <p:cNvSpPr txBox="1">
            <a:spLocks/>
          </p:cNvSpPr>
          <p:nvPr/>
        </p:nvSpPr>
        <p:spPr>
          <a:xfrm>
            <a:off x="251520" y="1052736"/>
            <a:ext cx="8604448" cy="782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en-US" altLang="zh-TW" sz="3600" b="1" dirty="0" smtClean="0">
                <a:solidFill>
                  <a:schemeClr val="tx2">
                    <a:lumMod val="75000"/>
                  </a:schemeClr>
                </a:solidFill>
              </a:rPr>
              <a:t>108-7-1</a:t>
            </a:r>
            <a:r>
              <a:rPr lang="zh-TW" altLang="en-US" sz="3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2">
                    <a:lumMod val="75000"/>
                  </a:schemeClr>
                </a:solidFill>
              </a:rPr>
              <a:t>GLOBE</a:t>
            </a:r>
            <a:r>
              <a:rPr lang="zh-TW" altLang="en-US" sz="3600" b="1" dirty="0" smtClean="0">
                <a:solidFill>
                  <a:schemeClr val="tx2">
                    <a:lumMod val="75000"/>
                  </a:schemeClr>
                </a:solidFill>
              </a:rPr>
              <a:t>觀測計畫工作內涵</a:t>
            </a:r>
            <a:endParaRPr lang="zh-TW" altLang="en-US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45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2"/>
          <p:cNvSpPr/>
          <p:nvPr/>
        </p:nvSpPr>
        <p:spPr>
          <a:xfrm>
            <a:off x="-18256" y="1069384"/>
            <a:ext cx="9180512" cy="5791213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標題 5"/>
          <p:cNvSpPr txBox="1">
            <a:spLocks/>
          </p:cNvSpPr>
          <p:nvPr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1371857" y="269776"/>
            <a:ext cx="6512511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en-US" altLang="zh-TW" sz="3600" b="1" dirty="0" smtClean="0">
                <a:solidFill>
                  <a:schemeClr val="bg1"/>
                </a:solidFill>
              </a:rPr>
              <a:t>108</a:t>
            </a:r>
            <a:r>
              <a:rPr lang="zh-TW" altLang="en-US" sz="3600" b="1" dirty="0" smtClean="0">
                <a:solidFill>
                  <a:schemeClr val="bg1"/>
                </a:solidFill>
              </a:rPr>
              <a:t>學年度第</a:t>
            </a:r>
            <a:r>
              <a:rPr lang="en-US" altLang="zh-TW" sz="3600" b="1" dirty="0" smtClean="0">
                <a:solidFill>
                  <a:schemeClr val="bg1"/>
                </a:solidFill>
              </a:rPr>
              <a:t>2</a:t>
            </a:r>
            <a:r>
              <a:rPr lang="zh-TW" altLang="en-US" sz="3600" b="1" dirty="0" smtClean="0">
                <a:solidFill>
                  <a:schemeClr val="bg1"/>
                </a:solidFill>
              </a:rPr>
              <a:t>學期辦理成果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1115616" y="2524831"/>
            <a:ext cx="6400800" cy="14401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標題 1"/>
          <p:cNvSpPr txBox="1">
            <a:spLocks/>
          </p:cNvSpPr>
          <p:nvPr/>
        </p:nvSpPr>
        <p:spPr>
          <a:xfrm>
            <a:off x="878411" y="4581128"/>
            <a:ext cx="6512511" cy="6480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pPr algn="l"/>
            <a:endParaRPr lang="zh-TW" altLang="en-US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1136351" y="2200795"/>
            <a:ext cx="7252073" cy="6480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pPr algn="l"/>
            <a:endParaRPr lang="zh-TW" altLang="en-US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379640" y="1468191"/>
            <a:ext cx="8496944" cy="1143000"/>
          </a:xfrm>
        </p:spPr>
        <p:txBody>
          <a:bodyPr>
            <a:noAutofit/>
          </a:bodyPr>
          <a:lstStyle/>
          <a:p>
            <a:pPr algn="l"/>
            <a:r>
              <a:rPr lang="en-US" altLang="zh-TW" sz="3600" b="1" dirty="0" smtClean="0">
                <a:solidFill>
                  <a:schemeClr val="tx2">
                    <a:lumMod val="75000"/>
                  </a:schemeClr>
                </a:solidFill>
              </a:rPr>
              <a:t>108-7-2</a:t>
            </a:r>
            <a:r>
              <a:rPr lang="zh-TW" altLang="en-US" sz="3600" b="1" dirty="0" smtClean="0">
                <a:solidFill>
                  <a:schemeClr val="tx2">
                    <a:lumMod val="75000"/>
                  </a:schemeClr>
                </a:solidFill>
              </a:rPr>
              <a:t> 學術</a:t>
            </a:r>
            <a:r>
              <a:rPr lang="zh-TW" altLang="en-US" sz="3600" b="1" dirty="0">
                <a:solidFill>
                  <a:schemeClr val="tx2">
                    <a:lumMod val="75000"/>
                  </a:schemeClr>
                </a:solidFill>
              </a:rPr>
              <a:t>特色亮點分享</a:t>
            </a:r>
            <a:r>
              <a:rPr lang="zh-TW" altLang="en-US" sz="3600" b="1" dirty="0" smtClean="0">
                <a:solidFill>
                  <a:schemeClr val="tx2">
                    <a:lumMod val="75000"/>
                  </a:schemeClr>
                </a:solidFill>
              </a:rPr>
              <a:t>計畫工作</a:t>
            </a:r>
            <a:r>
              <a:rPr lang="zh-TW" altLang="en-US" sz="3600" b="1" dirty="0">
                <a:solidFill>
                  <a:schemeClr val="tx2">
                    <a:lumMod val="75000"/>
                  </a:schemeClr>
                </a:solidFill>
              </a:rPr>
              <a:t>內涵</a:t>
            </a:r>
          </a:p>
        </p:txBody>
      </p:sp>
      <p:sp>
        <p:nvSpPr>
          <p:cNvPr id="21" name="object 3"/>
          <p:cNvSpPr/>
          <p:nvPr/>
        </p:nvSpPr>
        <p:spPr>
          <a:xfrm>
            <a:off x="0" y="5085184"/>
            <a:ext cx="9144000" cy="1772816"/>
          </a:xfrm>
          <a:prstGeom prst="rect">
            <a:avLst/>
          </a:prstGeom>
          <a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7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0"/>
          <p:cNvSpPr/>
          <p:nvPr/>
        </p:nvSpPr>
        <p:spPr>
          <a:xfrm>
            <a:off x="6632033" y="4581128"/>
            <a:ext cx="268605" cy="266700"/>
          </a:xfrm>
          <a:custGeom>
            <a:avLst/>
            <a:gdLst/>
            <a:ahLst/>
            <a:cxnLst/>
            <a:rect l="l" t="t" r="r" b="b"/>
            <a:pathLst>
              <a:path w="268604" h="266700">
                <a:moveTo>
                  <a:pt x="134111" y="0"/>
                </a:moveTo>
                <a:lnTo>
                  <a:pt x="91732" y="6797"/>
                </a:lnTo>
                <a:lnTo>
                  <a:pt x="54918" y="25725"/>
                </a:lnTo>
                <a:lnTo>
                  <a:pt x="25883" y="54589"/>
                </a:lnTo>
                <a:lnTo>
                  <a:pt x="6839" y="91196"/>
                </a:lnTo>
                <a:lnTo>
                  <a:pt x="0" y="133350"/>
                </a:lnTo>
                <a:lnTo>
                  <a:pt x="6839" y="175503"/>
                </a:lnTo>
                <a:lnTo>
                  <a:pt x="25883" y="212110"/>
                </a:lnTo>
                <a:lnTo>
                  <a:pt x="54918" y="240974"/>
                </a:lnTo>
                <a:lnTo>
                  <a:pt x="91732" y="259902"/>
                </a:lnTo>
                <a:lnTo>
                  <a:pt x="134111" y="266700"/>
                </a:lnTo>
                <a:lnTo>
                  <a:pt x="176491" y="259902"/>
                </a:lnTo>
                <a:lnTo>
                  <a:pt x="213305" y="240974"/>
                </a:lnTo>
                <a:lnTo>
                  <a:pt x="242340" y="212110"/>
                </a:lnTo>
                <a:lnTo>
                  <a:pt x="261384" y="175503"/>
                </a:lnTo>
                <a:lnTo>
                  <a:pt x="268224" y="133350"/>
                </a:lnTo>
                <a:lnTo>
                  <a:pt x="261384" y="91196"/>
                </a:lnTo>
                <a:lnTo>
                  <a:pt x="242340" y="54589"/>
                </a:lnTo>
                <a:lnTo>
                  <a:pt x="213305" y="25725"/>
                </a:lnTo>
                <a:lnTo>
                  <a:pt x="176491" y="6797"/>
                </a:lnTo>
                <a:lnTo>
                  <a:pt x="1341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1"/>
          <p:cNvSpPr/>
          <p:nvPr/>
        </p:nvSpPr>
        <p:spPr>
          <a:xfrm>
            <a:off x="7337644" y="4614655"/>
            <a:ext cx="199644" cy="1996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2"/>
          <p:cNvSpPr/>
          <p:nvPr/>
        </p:nvSpPr>
        <p:spPr>
          <a:xfrm>
            <a:off x="7976201" y="4648184"/>
            <a:ext cx="132587" cy="1325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3"/>
          <p:cNvSpPr/>
          <p:nvPr/>
        </p:nvSpPr>
        <p:spPr>
          <a:xfrm>
            <a:off x="8546176" y="4681711"/>
            <a:ext cx="67055" cy="655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5"/>
          <p:cNvSpPr/>
          <p:nvPr/>
        </p:nvSpPr>
        <p:spPr>
          <a:xfrm>
            <a:off x="7442673" y="827420"/>
            <a:ext cx="1170558" cy="9775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標題 1"/>
          <p:cNvSpPr txBox="1">
            <a:spLocks/>
          </p:cNvSpPr>
          <p:nvPr/>
        </p:nvSpPr>
        <p:spPr>
          <a:xfrm>
            <a:off x="513915" y="2510728"/>
            <a:ext cx="8496944" cy="18543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pPr algn="l"/>
            <a:r>
              <a:rPr lang="en-US" altLang="zh-TW" sz="3200" b="1" dirty="0" smtClean="0">
                <a:solidFill>
                  <a:schemeClr val="tx2">
                    <a:lumMod val="75000"/>
                  </a:schemeClr>
                </a:solidFill>
              </a:rPr>
              <a:t>1.</a:t>
            </a:r>
            <a:r>
              <a:rPr lang="zh-TW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社區</a:t>
            </a:r>
            <a:r>
              <a:rPr lang="zh-TW" altLang="en-US" sz="3200" b="1" dirty="0">
                <a:solidFill>
                  <a:schemeClr val="tx2">
                    <a:lumMod val="75000"/>
                  </a:schemeClr>
                </a:solidFill>
              </a:rPr>
              <a:t>學校共同研議規劃群科及課程之</a:t>
            </a:r>
            <a:r>
              <a:rPr lang="zh-TW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調整。</a:t>
            </a:r>
            <a:endParaRPr lang="zh-TW" altLang="en-US" sz="3200" b="1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altLang="zh-TW" sz="3200" b="1" dirty="0" smtClean="0">
                <a:solidFill>
                  <a:schemeClr val="tx2">
                    <a:lumMod val="75000"/>
                  </a:schemeClr>
                </a:solidFill>
              </a:rPr>
              <a:t>2.</a:t>
            </a:r>
            <a:r>
              <a:rPr lang="zh-TW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社區</a:t>
            </a:r>
            <a:r>
              <a:rPr lang="zh-TW" altLang="en-US" sz="3200" b="1" dirty="0">
                <a:solidFill>
                  <a:schemeClr val="tx2">
                    <a:lumMod val="75000"/>
                  </a:schemeClr>
                </a:solidFill>
              </a:rPr>
              <a:t>學校辦理國中學生學術試探活動</a:t>
            </a:r>
            <a:r>
              <a:rPr lang="zh-TW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。</a:t>
            </a:r>
            <a:endParaRPr lang="en-US" altLang="zh-TW" sz="32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6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1"/>
          <p:cNvSpPr txBox="1">
            <a:spLocks/>
          </p:cNvSpPr>
          <p:nvPr/>
        </p:nvSpPr>
        <p:spPr>
          <a:xfrm>
            <a:off x="0" y="0"/>
            <a:ext cx="9144000" cy="843558"/>
          </a:xfrm>
          <a:prstGeom prst="rect">
            <a:avLst/>
          </a:prstGeom>
          <a:solidFill>
            <a:srgbClr val="0070C0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691519"/>
              </p:ext>
            </p:extLst>
          </p:nvPr>
        </p:nvGraphicFramePr>
        <p:xfrm>
          <a:off x="221822" y="993279"/>
          <a:ext cx="8619338" cy="5553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7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67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752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辦理事項</a:t>
                      </a:r>
                      <a:endParaRPr lang="zh-TW" alt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執行成效</a:t>
                      </a:r>
                      <a:endParaRPr lang="zh-TW" alt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參與</a:t>
                      </a:r>
                      <a:endParaRPr lang="en-US" altLang="zh-TW" sz="1800" dirty="0" smtClean="0"/>
                    </a:p>
                    <a:p>
                      <a:pPr algn="ctr"/>
                      <a:r>
                        <a:rPr lang="zh-TW" altLang="en-US" sz="1800" dirty="0" smtClean="0"/>
                        <a:t>人次</a:t>
                      </a:r>
                      <a:endParaRPr lang="zh-TW" alt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達成</a:t>
                      </a:r>
                      <a:endParaRPr lang="en-US" altLang="zh-TW" sz="1800" dirty="0" smtClean="0"/>
                    </a:p>
                    <a:p>
                      <a:pPr algn="ctr"/>
                      <a:r>
                        <a:rPr lang="zh-TW" altLang="en-US" sz="1800" dirty="0" smtClean="0"/>
                        <a:t>率</a:t>
                      </a:r>
                      <a:endParaRPr lang="zh-TW" alt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備註</a:t>
                      </a:r>
                      <a:endParaRPr lang="zh-TW" alt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辦理兩場參訪觀測</a:t>
                      </a:r>
                      <a:endParaRPr lang="en-US" altLang="zh-TW" sz="2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1081115</a:t>
                      </a:r>
                      <a:r>
                        <a:rPr lang="zh-TW" altLang="en-US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新屋氣象站參訪。</a:t>
                      </a:r>
                      <a:endParaRPr lang="en-US" altLang="zh-TW" sz="2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1081120</a:t>
                      </a:r>
                      <a:r>
                        <a:rPr lang="zh-TW" altLang="en-US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中央大學進行風雲觀測課程。</a:t>
                      </a:r>
                      <a:endParaRPr lang="zh-TW" altLang="en-US" sz="2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透過氣象觀測實作，讓學生對天氣變化能有具象的思考與推理能力。並習得氣象觀測儀器操作能力，因此對風雲變化產生興趣。</a:t>
                      </a:r>
                    </a:p>
                    <a:p>
                      <a:pPr algn="l"/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課程結束後，學生能拍攝雲的照片並嘗試說明雲種雲屬及說明天氣概況。能獨力完成一份</a:t>
                      </a: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GLOBE Clouds 1-Day Data Sheet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aseline="0" dirty="0" smtClean="0">
                          <a:solidFill>
                            <a:schemeClr val="tx1"/>
                          </a:solidFill>
                        </a:rPr>
                        <a:t>46(</a:t>
                      </a:r>
                      <a:r>
                        <a:rPr lang="zh-TW" altLang="en-US" sz="2000" baseline="0" dirty="0" smtClean="0">
                          <a:solidFill>
                            <a:schemeClr val="tx1"/>
                          </a:solidFill>
                        </a:rPr>
                        <a:t>師生</a:t>
                      </a:r>
                      <a:r>
                        <a:rPr lang="en-US" altLang="zh-TW" sz="20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TW" altLang="en-US" sz="20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endParaRPr lang="zh-TW" altLang="en-US" sz="2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38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辦理一場論壇參訪</a:t>
                      </a:r>
                      <a:endParaRPr lang="en-US" altLang="zh-TW" sz="2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1081219</a:t>
                      </a:r>
                      <a:r>
                        <a:rPr lang="zh-TW" altLang="en-US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教師帶隊前往中大參加</a:t>
                      </a:r>
                      <a:r>
                        <a:rPr lang="en-US" altLang="zh-TW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GLOBE</a:t>
                      </a:r>
                      <a:r>
                        <a:rPr lang="zh-TW" altLang="en-US" sz="2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論壇。</a:t>
                      </a:r>
                      <a:endParaRPr lang="zh-TW" altLang="en-US" sz="2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與大學端做校際交流，透過參與論壇，理解國際科學發展現況，並認知到</a:t>
                      </a: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GLOBE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觀測計畫在科學教育上扮演的角色。會後學生及教師能與來自全國各地的高中師生討論，進而更加明白自己未來的方向及需付出的努力。讓學生能了解並有機會共同參與最新國際間的科學研究計畫。學生也能藉此練習聆聽英文演說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aseline="0" dirty="0" smtClean="0">
                          <a:solidFill>
                            <a:schemeClr val="tx1"/>
                          </a:solidFill>
                        </a:rPr>
                        <a:t>41(</a:t>
                      </a:r>
                      <a:r>
                        <a:rPr lang="zh-TW" altLang="en-US" sz="2000" baseline="0" dirty="0" smtClean="0">
                          <a:solidFill>
                            <a:schemeClr val="tx1"/>
                          </a:solidFill>
                        </a:rPr>
                        <a:t>師生</a:t>
                      </a:r>
                      <a:r>
                        <a:rPr lang="en-US" altLang="zh-TW" sz="20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TW" altLang="en-US" sz="20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0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標題 6"/>
          <p:cNvSpPr>
            <a:spLocks noGrp="1"/>
          </p:cNvSpPr>
          <p:nvPr>
            <p:ph type="title" idx="4294967295"/>
          </p:nvPr>
        </p:nvSpPr>
        <p:spPr>
          <a:xfrm>
            <a:off x="611560" y="-149721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+mn-cs"/>
              </a:rPr>
              <a:t>108-7-1 </a:t>
            </a:r>
            <a:r>
              <a:rPr lang="en-US" altLang="zh-TW" sz="3200" b="1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+mn-cs"/>
              </a:rPr>
              <a:t>GLOBE</a:t>
            </a:r>
            <a:r>
              <a:rPr lang="zh-TW" altLang="en-US" sz="3200" b="1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+mn-cs"/>
              </a:rPr>
              <a:t>觀測</a:t>
            </a:r>
            <a:r>
              <a:rPr lang="zh-TW" altLang="en-US" sz="3200" b="1" dirty="0" smtClean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+mn-cs"/>
              </a:rPr>
              <a:t>計畫</a:t>
            </a:r>
            <a:endParaRPr lang="zh-TW" altLang="en-US" sz="4000" b="1" dirty="0">
              <a:solidFill>
                <a:schemeClr val="bg1"/>
              </a:solidFill>
              <a:latin typeface="華康中黑體" panose="020B0509000000000000" pitchFamily="49" charset="-120"/>
              <a:ea typeface="華康中黑體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38282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1"/>
          <p:cNvSpPr txBox="1">
            <a:spLocks/>
          </p:cNvSpPr>
          <p:nvPr/>
        </p:nvSpPr>
        <p:spPr>
          <a:xfrm>
            <a:off x="0" y="0"/>
            <a:ext cx="9144000" cy="843558"/>
          </a:xfrm>
          <a:prstGeom prst="rect">
            <a:avLst/>
          </a:prstGeom>
          <a:solidFill>
            <a:srgbClr val="0070C0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741425"/>
              </p:ext>
            </p:extLst>
          </p:nvPr>
        </p:nvGraphicFramePr>
        <p:xfrm>
          <a:off x="221823" y="1124745"/>
          <a:ext cx="8619338" cy="5354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3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9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8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89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7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807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辦理事項</a:t>
                      </a:r>
                      <a:endParaRPr lang="zh-TW" alt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執行成效</a:t>
                      </a:r>
                      <a:endParaRPr lang="zh-TW" alt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參與</a:t>
                      </a:r>
                      <a:endParaRPr lang="en-US" altLang="zh-TW" sz="1800" dirty="0" smtClean="0"/>
                    </a:p>
                    <a:p>
                      <a:pPr algn="ctr"/>
                      <a:r>
                        <a:rPr lang="zh-TW" altLang="en-US" sz="1800" dirty="0" smtClean="0"/>
                        <a:t>人次</a:t>
                      </a:r>
                      <a:endParaRPr lang="zh-TW" alt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達成</a:t>
                      </a:r>
                      <a:endParaRPr lang="en-US" altLang="zh-TW" sz="1800" dirty="0" smtClean="0"/>
                    </a:p>
                    <a:p>
                      <a:pPr algn="ctr"/>
                      <a:r>
                        <a:rPr lang="zh-TW" altLang="en-US" sz="1800" dirty="0" smtClean="0"/>
                        <a:t>率</a:t>
                      </a:r>
                      <a:endParaRPr lang="zh-TW" alt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備註</a:t>
                      </a:r>
                      <a:endParaRPr lang="zh-TW" alt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220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辦理四場天文觀測</a:t>
                      </a:r>
                      <a:endParaRPr lang="en-US" altLang="zh-TW" sz="18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1081213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雙子座流星雨觀測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1081226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日偏食觀測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1090326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金星東大距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1090621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太陽觀測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透過實際的觀測直接感受宇宙與太空現象的玄奧深密，誘發對天文學的興趣。課程結束後，學生學會正確使用簡單的儀器觀測天文現象。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322(</a:t>
                      </a:r>
                      <a:r>
                        <a:rPr lang="zh-TW" altLang="en-US" sz="1800" baseline="0" dirty="0" smtClean="0">
                          <a:solidFill>
                            <a:schemeClr val="tx1"/>
                          </a:solidFill>
                        </a:rPr>
                        <a:t>師生</a:t>
                      </a:r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TW" altLang="en-US" sz="18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66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aseline="0" dirty="0" smtClean="0">
                          <a:solidFill>
                            <a:schemeClr val="tx1"/>
                          </a:solidFill>
                        </a:rPr>
                        <a:t>部分場次因天候未能辦理。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27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辦理兩次教師共備研習</a:t>
                      </a:r>
                      <a:endParaRPr lang="en-US" altLang="zh-TW" sz="18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1090520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「埤塘學」分享共備研習。</a:t>
                      </a:r>
                      <a:endParaRPr lang="en-US" altLang="zh-TW" sz="18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1090624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桃園藻礁為何不能說再見。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邀請武陵高中呂宛璇老師前來分享武陵「埤塘學」的內容與成果，也吸收他校社群經營與運作的經驗，以期能有助於</a:t>
                      </a: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GLOBE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社群的經營與成長。</a:t>
                      </a:r>
                      <a:endParaRPr lang="en-US" altLang="zh-TW" sz="18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邀請特生中心研究員劉靜榆老師，前來介紹桃園藻礁生態環境的重要性、獨特性。並帶領教師實際踏查藻礁對藻礁詳細解書，對於未來開設藻礁觀測課程有非常高的助益。</a:t>
                      </a:r>
                      <a:endParaRPr lang="en-US" altLang="zh-TW" sz="18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  <a:p>
                      <a:pPr algn="ctr"/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zh-TW" altLang="en-US" sz="1800" baseline="0" dirty="0" smtClean="0">
                          <a:solidFill>
                            <a:schemeClr val="tx1"/>
                          </a:solidFill>
                        </a:rPr>
                        <a:t>國高中教師</a:t>
                      </a:r>
                      <a:r>
                        <a:rPr lang="en-US" altLang="zh-TW" sz="18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TW" altLang="en-US" sz="18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18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標題 6"/>
          <p:cNvSpPr>
            <a:spLocks noGrp="1"/>
          </p:cNvSpPr>
          <p:nvPr>
            <p:ph type="title" idx="4294967295"/>
          </p:nvPr>
        </p:nvSpPr>
        <p:spPr>
          <a:xfrm>
            <a:off x="611560" y="-149721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+mn-cs"/>
              </a:rPr>
              <a:t>108-7-1 </a:t>
            </a:r>
            <a:r>
              <a:rPr lang="en-US" altLang="zh-TW" sz="3200" b="1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+mn-cs"/>
              </a:rPr>
              <a:t>GLOBE</a:t>
            </a:r>
            <a:r>
              <a:rPr lang="zh-TW" altLang="en-US" sz="3200" b="1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+mn-cs"/>
              </a:rPr>
              <a:t>觀測</a:t>
            </a:r>
            <a:r>
              <a:rPr lang="zh-TW" altLang="en-US" sz="3200" b="1" dirty="0" smtClean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+mn-cs"/>
              </a:rPr>
              <a:t>計畫</a:t>
            </a:r>
            <a:endParaRPr lang="zh-TW" altLang="en-US" sz="4000" b="1" dirty="0">
              <a:solidFill>
                <a:schemeClr val="bg1"/>
              </a:solidFill>
              <a:latin typeface="華康中黑體" panose="020B0509000000000000" pitchFamily="49" charset="-120"/>
              <a:ea typeface="華康中黑體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41245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3"/>
            <a:ext cx="91440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331640" y="-162272"/>
            <a:ext cx="6512511" cy="1143000"/>
          </a:xfrm>
        </p:spPr>
        <p:txBody>
          <a:bodyPr>
            <a:noAutofit/>
          </a:bodyPr>
          <a:lstStyle/>
          <a:p>
            <a:r>
              <a:rPr lang="zh-TW" altLang="zh-TW" sz="3600" b="1" dirty="0" smtClean="0">
                <a:solidFill>
                  <a:schemeClr val="bg1"/>
                </a:solidFill>
              </a:rPr>
              <a:t>計畫</a:t>
            </a:r>
            <a:r>
              <a:rPr lang="zh-TW" altLang="en-US" sz="3600" b="1" dirty="0">
                <a:solidFill>
                  <a:schemeClr val="bg1"/>
                </a:solidFill>
              </a:rPr>
              <a:t>執行成果</a:t>
            </a:r>
            <a:r>
              <a:rPr lang="zh-TW" altLang="en-US" sz="3600" b="1" dirty="0" smtClean="0">
                <a:solidFill>
                  <a:schemeClr val="bg1"/>
                </a:solidFill>
              </a:rPr>
              <a:t>照片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48183" y="6223348"/>
            <a:ext cx="4337432" cy="6028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>
                <a:solidFill>
                  <a:srgbClr val="FFFF00"/>
                </a:solidFill>
              </a:rPr>
              <a:t>1081120</a:t>
            </a:r>
            <a:r>
              <a:rPr lang="zh-TW" altLang="en-US" sz="1600" dirty="0">
                <a:solidFill>
                  <a:srgbClr val="FFFF00"/>
                </a:solidFill>
              </a:rPr>
              <a:t>中央大學測風氣球實作</a:t>
            </a:r>
          </a:p>
        </p:txBody>
      </p:sp>
      <p:sp>
        <p:nvSpPr>
          <p:cNvPr id="20" name="矩形 19"/>
          <p:cNvSpPr/>
          <p:nvPr/>
        </p:nvSpPr>
        <p:spPr>
          <a:xfrm>
            <a:off x="225716" y="6223347"/>
            <a:ext cx="4346284" cy="602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rgbClr val="FFFF00"/>
                </a:solidFill>
              </a:rPr>
              <a:t>1081120</a:t>
            </a:r>
            <a:r>
              <a:rPr lang="zh-TW" altLang="en-US" sz="1600" dirty="0" smtClean="0">
                <a:solidFill>
                  <a:srgbClr val="FFFF00"/>
                </a:solidFill>
              </a:rPr>
              <a:t>中央大學測</a:t>
            </a:r>
            <a:r>
              <a:rPr lang="zh-TW" altLang="en-US" sz="1600" dirty="0">
                <a:solidFill>
                  <a:srgbClr val="FFFF00"/>
                </a:solidFill>
              </a:rPr>
              <a:t>風</a:t>
            </a:r>
            <a:r>
              <a:rPr lang="zh-TW" altLang="en-US" sz="1600" smtClean="0">
                <a:solidFill>
                  <a:srgbClr val="FFFF00"/>
                </a:solidFill>
              </a:rPr>
              <a:t>氣球課程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48183" y="3311106"/>
            <a:ext cx="4269597" cy="45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rgbClr val="FFFF00"/>
                </a:solidFill>
              </a:rPr>
              <a:t>1081115</a:t>
            </a:r>
            <a:r>
              <a:rPr lang="zh-TW" altLang="en-US" sz="1600" dirty="0">
                <a:solidFill>
                  <a:srgbClr val="FFFF00"/>
                </a:solidFill>
              </a:rPr>
              <a:t>新屋氣象</a:t>
            </a:r>
            <a:r>
              <a:rPr lang="zh-TW" altLang="en-US" sz="1600" dirty="0" smtClean="0">
                <a:solidFill>
                  <a:srgbClr val="FFFF00"/>
                </a:solidFill>
              </a:rPr>
              <a:t>站參訪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3533" y="3311106"/>
            <a:ext cx="4358467" cy="45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rgbClr val="FFFF00"/>
                </a:solidFill>
              </a:rPr>
              <a:t>1081115</a:t>
            </a:r>
            <a:r>
              <a:rPr lang="zh-TW" altLang="en-US" sz="1600" dirty="0" smtClean="0">
                <a:solidFill>
                  <a:srgbClr val="FFFF00"/>
                </a:solidFill>
              </a:rPr>
              <a:t>新屋氣象站參訪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3984973"/>
            <a:ext cx="3618699" cy="203631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22" y="906708"/>
            <a:ext cx="3115648" cy="2335682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906708"/>
            <a:ext cx="3088956" cy="2315672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668" y="3988014"/>
            <a:ext cx="3614706" cy="203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5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3"/>
            <a:ext cx="91440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331640" y="-162272"/>
            <a:ext cx="6512511" cy="1143000"/>
          </a:xfrm>
        </p:spPr>
        <p:txBody>
          <a:bodyPr>
            <a:noAutofit/>
          </a:bodyPr>
          <a:lstStyle/>
          <a:p>
            <a:r>
              <a:rPr lang="zh-TW" altLang="zh-TW" sz="3600" b="1" dirty="0" smtClean="0">
                <a:solidFill>
                  <a:schemeClr val="bg1"/>
                </a:solidFill>
              </a:rPr>
              <a:t>計畫</a:t>
            </a:r>
            <a:r>
              <a:rPr lang="zh-TW" altLang="en-US" sz="3600" b="1" dirty="0">
                <a:solidFill>
                  <a:schemeClr val="bg1"/>
                </a:solidFill>
              </a:rPr>
              <a:t>執行成果</a:t>
            </a:r>
            <a:r>
              <a:rPr lang="zh-TW" altLang="en-US" sz="3600" b="1" dirty="0" smtClean="0">
                <a:solidFill>
                  <a:schemeClr val="bg1"/>
                </a:solidFill>
              </a:rPr>
              <a:t>照片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48183" y="6223348"/>
            <a:ext cx="4337432" cy="6028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25716" y="6223347"/>
            <a:ext cx="4346284" cy="602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48183" y="3311106"/>
            <a:ext cx="4269597" cy="45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rgbClr val="FFFF00"/>
                </a:solidFill>
              </a:rPr>
              <a:t>1081219GLOBE</a:t>
            </a:r>
            <a:r>
              <a:rPr lang="zh-TW" altLang="en-US" sz="1600" dirty="0" smtClean="0">
                <a:solidFill>
                  <a:srgbClr val="FFFF00"/>
                </a:solidFill>
              </a:rPr>
              <a:t> </a:t>
            </a:r>
            <a:r>
              <a:rPr lang="en-US" altLang="zh-TW" sz="1600" dirty="0" smtClean="0">
                <a:solidFill>
                  <a:srgbClr val="FFFF00"/>
                </a:solidFill>
              </a:rPr>
              <a:t>NASA</a:t>
            </a:r>
            <a:r>
              <a:rPr lang="zh-TW" altLang="en-US" sz="1600" dirty="0">
                <a:solidFill>
                  <a:srgbClr val="FFFF00"/>
                </a:solidFill>
              </a:rPr>
              <a:t>講座合照</a:t>
            </a:r>
          </a:p>
        </p:txBody>
      </p:sp>
      <p:sp>
        <p:nvSpPr>
          <p:cNvPr id="8" name="矩形 7"/>
          <p:cNvSpPr/>
          <p:nvPr/>
        </p:nvSpPr>
        <p:spPr>
          <a:xfrm>
            <a:off x="213533" y="3311106"/>
            <a:ext cx="4358467" cy="45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solidFill>
                  <a:srgbClr val="FFFF00"/>
                </a:solidFill>
              </a:rPr>
              <a:t>1081219GLOBE</a:t>
            </a:r>
            <a:r>
              <a:rPr lang="zh-TW" altLang="en-US" sz="1600" dirty="0" smtClean="0">
                <a:solidFill>
                  <a:srgbClr val="FFFF00"/>
                </a:solidFill>
              </a:rPr>
              <a:t>講座與</a:t>
            </a:r>
            <a:r>
              <a:rPr lang="en-US" altLang="zh-TW" sz="1600" dirty="0" smtClean="0">
                <a:solidFill>
                  <a:srgbClr val="FFFF00"/>
                </a:solidFill>
              </a:rPr>
              <a:t>NASA </a:t>
            </a:r>
            <a:r>
              <a:rPr lang="zh-TW" altLang="en-US" sz="1600" dirty="0" smtClean="0">
                <a:solidFill>
                  <a:srgbClr val="FFFF00"/>
                </a:solidFill>
              </a:rPr>
              <a:t>科學家交流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750" y="902007"/>
            <a:ext cx="3088032" cy="231077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1232" y="980727"/>
            <a:ext cx="3213176" cy="224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0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3"/>
            <a:ext cx="91440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331640" y="-162272"/>
            <a:ext cx="6512511" cy="1143000"/>
          </a:xfrm>
        </p:spPr>
        <p:txBody>
          <a:bodyPr>
            <a:noAutofit/>
          </a:bodyPr>
          <a:lstStyle/>
          <a:p>
            <a:r>
              <a:rPr lang="zh-TW" altLang="zh-TW" sz="3600" b="1" dirty="0" smtClean="0">
                <a:solidFill>
                  <a:schemeClr val="bg1"/>
                </a:solidFill>
              </a:rPr>
              <a:t>計畫</a:t>
            </a:r>
            <a:r>
              <a:rPr lang="zh-TW" altLang="en-US" sz="3600" b="1" dirty="0">
                <a:solidFill>
                  <a:schemeClr val="bg1"/>
                </a:solidFill>
              </a:rPr>
              <a:t>執行成果</a:t>
            </a:r>
            <a:r>
              <a:rPr lang="zh-TW" altLang="en-US" sz="3600" b="1" dirty="0" smtClean="0">
                <a:solidFill>
                  <a:schemeClr val="bg1"/>
                </a:solidFill>
              </a:rPr>
              <a:t>照片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48183" y="6223348"/>
            <a:ext cx="4337432" cy="6028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1081226</a:t>
            </a:r>
            <a:r>
              <a:rPr lang="zh-TW" altLang="en-US" sz="1600">
                <a:solidFill>
                  <a:srgbClr val="FFFF00"/>
                </a:solidFill>
              </a:rPr>
              <a:t>使用新的儀器觀測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25716" y="6223347"/>
            <a:ext cx="4346284" cy="602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1081226</a:t>
            </a:r>
            <a:r>
              <a:rPr lang="zh-TW" altLang="en-US" sz="1600">
                <a:solidFill>
                  <a:srgbClr val="FFFF00"/>
                </a:solidFill>
              </a:rPr>
              <a:t>全校師生一同觀測日偏食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48183" y="3311106"/>
            <a:ext cx="4269597" cy="45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1081213</a:t>
            </a:r>
            <a:r>
              <a:rPr lang="zh-TW" altLang="en-US" sz="1600">
                <a:solidFill>
                  <a:srgbClr val="FFFF00"/>
                </a:solidFill>
              </a:rPr>
              <a:t>活動身影</a:t>
            </a:r>
            <a:r>
              <a:rPr lang="en-US" altLang="zh-TW" sz="1600">
                <a:solidFill>
                  <a:srgbClr val="FFFF00"/>
                </a:solidFill>
              </a:rPr>
              <a:t>-</a:t>
            </a:r>
            <a:r>
              <a:rPr lang="zh-TW" altLang="en-US" sz="1600">
                <a:solidFill>
                  <a:srgbClr val="FFFF00"/>
                </a:solidFill>
              </a:rPr>
              <a:t>師生合照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3533" y="3311106"/>
            <a:ext cx="4358467" cy="45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1081213</a:t>
            </a:r>
            <a:r>
              <a:rPr lang="zh-TW" altLang="en-US" sz="1600">
                <a:solidFill>
                  <a:srgbClr val="FFFF00"/>
                </a:solidFill>
              </a:rPr>
              <a:t>簡巧菱老師解說望遠鏡的使用技巧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674" y="865840"/>
            <a:ext cx="1791212" cy="2389360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991" y="854383"/>
            <a:ext cx="3217816" cy="2412274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26" y="3874138"/>
            <a:ext cx="3897679" cy="2192445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874138"/>
            <a:ext cx="3766788" cy="211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30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3"/>
            <a:ext cx="91440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331640" y="-162272"/>
            <a:ext cx="6512511" cy="1143000"/>
          </a:xfrm>
        </p:spPr>
        <p:txBody>
          <a:bodyPr>
            <a:noAutofit/>
          </a:bodyPr>
          <a:lstStyle/>
          <a:p>
            <a:r>
              <a:rPr lang="zh-TW" altLang="zh-TW" sz="3600" b="1" dirty="0" smtClean="0">
                <a:solidFill>
                  <a:schemeClr val="bg1"/>
                </a:solidFill>
              </a:rPr>
              <a:t>計畫</a:t>
            </a:r>
            <a:r>
              <a:rPr lang="zh-TW" altLang="en-US" sz="3600" b="1" dirty="0">
                <a:solidFill>
                  <a:schemeClr val="bg1"/>
                </a:solidFill>
              </a:rPr>
              <a:t>執行成果</a:t>
            </a:r>
            <a:r>
              <a:rPr lang="zh-TW" altLang="en-US" sz="3600" b="1" dirty="0" smtClean="0">
                <a:solidFill>
                  <a:schemeClr val="bg1"/>
                </a:solidFill>
              </a:rPr>
              <a:t>照片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48183" y="6223348"/>
            <a:ext cx="4337432" cy="6028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1090619</a:t>
            </a:r>
            <a:r>
              <a:rPr lang="zh-TW" altLang="en-US" sz="1600">
                <a:solidFill>
                  <a:srgbClr val="FFFF00"/>
                </a:solidFill>
              </a:rPr>
              <a:t>使用儀器觀測太陽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25716" y="6223347"/>
            <a:ext cx="4346284" cy="602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1090619</a:t>
            </a:r>
            <a:r>
              <a:rPr lang="zh-TW" altLang="en-US" sz="1600">
                <a:solidFill>
                  <a:srgbClr val="FFFF00"/>
                </a:solidFill>
              </a:rPr>
              <a:t>太陽成像觀測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48183" y="3311106"/>
            <a:ext cx="4269597" cy="45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1090326</a:t>
            </a:r>
            <a:r>
              <a:rPr lang="zh-TW" altLang="en-US" sz="1600">
                <a:solidFill>
                  <a:srgbClr val="FFFF00"/>
                </a:solidFill>
              </a:rPr>
              <a:t>金星東大距觀測現場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3533" y="3311106"/>
            <a:ext cx="4358467" cy="45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1090326</a:t>
            </a:r>
            <a:r>
              <a:rPr lang="zh-TW" altLang="en-US" sz="1600">
                <a:solidFill>
                  <a:srgbClr val="FFFF00"/>
                </a:solidFill>
              </a:rPr>
              <a:t>金星東大距觀測現場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98" y="876554"/>
            <a:ext cx="3191136" cy="239227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057" y="898371"/>
            <a:ext cx="3162035" cy="2370456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948563"/>
            <a:ext cx="3675900" cy="206769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948563"/>
            <a:ext cx="3676554" cy="206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2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3"/>
            <a:ext cx="91440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331640" y="-162272"/>
            <a:ext cx="6512511" cy="1143000"/>
          </a:xfrm>
        </p:spPr>
        <p:txBody>
          <a:bodyPr>
            <a:noAutofit/>
          </a:bodyPr>
          <a:lstStyle/>
          <a:p>
            <a:r>
              <a:rPr lang="zh-TW" altLang="zh-TW" sz="3600" b="1" dirty="0" smtClean="0">
                <a:solidFill>
                  <a:schemeClr val="bg1"/>
                </a:solidFill>
              </a:rPr>
              <a:t>計畫</a:t>
            </a:r>
            <a:r>
              <a:rPr lang="zh-TW" altLang="en-US" sz="3600" b="1" dirty="0">
                <a:solidFill>
                  <a:schemeClr val="bg1"/>
                </a:solidFill>
              </a:rPr>
              <a:t>執行成果</a:t>
            </a:r>
            <a:r>
              <a:rPr lang="zh-TW" altLang="en-US" sz="3600" b="1" dirty="0" smtClean="0">
                <a:solidFill>
                  <a:schemeClr val="bg1"/>
                </a:solidFill>
              </a:rPr>
              <a:t>照片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48183" y="6223348"/>
            <a:ext cx="4337432" cy="6028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1090624</a:t>
            </a:r>
            <a:r>
              <a:rPr lang="zh-TW" altLang="en-US" sz="1600">
                <a:solidFill>
                  <a:srgbClr val="FFFF00"/>
                </a:solidFill>
              </a:rPr>
              <a:t>桃園藻礁為何不能說再見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25716" y="6223347"/>
            <a:ext cx="4346284" cy="602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1090624</a:t>
            </a:r>
            <a:r>
              <a:rPr lang="zh-TW" altLang="en-US" sz="1600">
                <a:solidFill>
                  <a:srgbClr val="FFFF00"/>
                </a:solidFill>
              </a:rPr>
              <a:t>桃園藻礁為何不能說再見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48183" y="3311106"/>
            <a:ext cx="4269597" cy="45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1090520 『</a:t>
            </a:r>
            <a:r>
              <a:rPr lang="zh-TW" altLang="en-US" sz="1600">
                <a:solidFill>
                  <a:srgbClr val="FFFF00"/>
                </a:solidFill>
              </a:rPr>
              <a:t>埤塘學</a:t>
            </a:r>
            <a:r>
              <a:rPr lang="en-US" altLang="zh-TW" sz="1600">
                <a:solidFill>
                  <a:srgbClr val="FFFF00"/>
                </a:solidFill>
              </a:rPr>
              <a:t>』</a:t>
            </a:r>
            <a:r>
              <a:rPr lang="zh-TW" altLang="en-US" sz="1600">
                <a:solidFill>
                  <a:srgbClr val="FFFF00"/>
                </a:solidFill>
              </a:rPr>
              <a:t>分享共備研習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3533" y="3311106"/>
            <a:ext cx="4358467" cy="45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1090520『</a:t>
            </a:r>
            <a:r>
              <a:rPr lang="zh-TW" altLang="en-US" sz="1600">
                <a:solidFill>
                  <a:srgbClr val="FFFF00"/>
                </a:solidFill>
              </a:rPr>
              <a:t>埤塘學</a:t>
            </a:r>
            <a:r>
              <a:rPr lang="en-US" altLang="zh-TW" sz="1600">
                <a:solidFill>
                  <a:srgbClr val="FFFF00"/>
                </a:solidFill>
              </a:rPr>
              <a:t>』</a:t>
            </a:r>
            <a:r>
              <a:rPr lang="zh-TW" altLang="en-US" sz="1600">
                <a:solidFill>
                  <a:srgbClr val="FFFF00"/>
                </a:solidFill>
              </a:rPr>
              <a:t>分享共備研習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02" y="3887351"/>
            <a:ext cx="2952328" cy="221324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892268"/>
            <a:ext cx="2939212" cy="220341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806" y="876942"/>
            <a:ext cx="3060753" cy="229453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59" y="922111"/>
            <a:ext cx="3067704" cy="229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5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3"/>
            <a:ext cx="91440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331640" y="-162272"/>
            <a:ext cx="6512511" cy="1143000"/>
          </a:xfrm>
        </p:spPr>
        <p:txBody>
          <a:bodyPr>
            <a:noAutofit/>
          </a:bodyPr>
          <a:lstStyle/>
          <a:p>
            <a:r>
              <a:rPr lang="zh-TW" altLang="zh-TW" sz="3600" b="1" dirty="0" smtClean="0">
                <a:solidFill>
                  <a:schemeClr val="bg1"/>
                </a:solidFill>
              </a:rPr>
              <a:t>計畫</a:t>
            </a:r>
            <a:r>
              <a:rPr lang="zh-TW" altLang="en-US" sz="3600" b="1" dirty="0">
                <a:solidFill>
                  <a:schemeClr val="bg1"/>
                </a:solidFill>
              </a:rPr>
              <a:t>執行成果</a:t>
            </a:r>
            <a:r>
              <a:rPr lang="zh-TW" altLang="en-US" sz="3600" b="1" dirty="0" smtClean="0">
                <a:solidFill>
                  <a:schemeClr val="bg1"/>
                </a:solidFill>
              </a:rPr>
              <a:t>照片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48183" y="6223348"/>
            <a:ext cx="4337432" cy="6028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25716" y="6223347"/>
            <a:ext cx="4346284" cy="602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48183" y="3311106"/>
            <a:ext cx="4269597" cy="45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1090624 </a:t>
            </a:r>
            <a:r>
              <a:rPr lang="zh-TW" altLang="en-US" sz="1600">
                <a:solidFill>
                  <a:srgbClr val="FFFF00"/>
                </a:solidFill>
              </a:rPr>
              <a:t>藻礁踏查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3533" y="3311106"/>
            <a:ext cx="4358467" cy="45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1090624 </a:t>
            </a:r>
            <a:r>
              <a:rPr lang="zh-TW" altLang="en-US" sz="1600">
                <a:solidFill>
                  <a:srgbClr val="FFFF00"/>
                </a:solidFill>
              </a:rPr>
              <a:t>藻礁踏查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67" y="1000921"/>
            <a:ext cx="3021845" cy="2265362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061" y="949053"/>
            <a:ext cx="3122301" cy="234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00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1"/>
          <p:cNvSpPr txBox="1">
            <a:spLocks/>
          </p:cNvSpPr>
          <p:nvPr/>
        </p:nvSpPr>
        <p:spPr>
          <a:xfrm>
            <a:off x="0" y="0"/>
            <a:ext cx="9144000" cy="843558"/>
          </a:xfrm>
          <a:prstGeom prst="rect">
            <a:avLst/>
          </a:prstGeom>
          <a:solidFill>
            <a:srgbClr val="0070C0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856945"/>
              </p:ext>
            </p:extLst>
          </p:nvPr>
        </p:nvGraphicFramePr>
        <p:xfrm>
          <a:off x="221823" y="1124744"/>
          <a:ext cx="8700354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1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4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78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7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229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辦理事項</a:t>
                      </a:r>
                      <a:endParaRPr lang="zh-TW" alt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執行成效</a:t>
                      </a:r>
                      <a:endParaRPr lang="zh-TW" alt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參與</a:t>
                      </a:r>
                      <a:endParaRPr lang="en-US" altLang="zh-TW" sz="1800" dirty="0" smtClean="0"/>
                    </a:p>
                    <a:p>
                      <a:pPr algn="ctr"/>
                      <a:r>
                        <a:rPr lang="zh-TW" altLang="en-US" sz="1800" dirty="0" smtClean="0"/>
                        <a:t>人數</a:t>
                      </a:r>
                      <a:endParaRPr lang="zh-TW" alt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達成</a:t>
                      </a:r>
                      <a:endParaRPr lang="en-US" altLang="zh-TW" sz="1800" dirty="0" smtClean="0"/>
                    </a:p>
                    <a:p>
                      <a:pPr algn="ctr"/>
                      <a:r>
                        <a:rPr lang="zh-TW" altLang="en-US" sz="1800" dirty="0" smtClean="0"/>
                        <a:t>率</a:t>
                      </a:r>
                      <a:endParaRPr lang="zh-TW" alt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備註</a:t>
                      </a:r>
                      <a:endParaRPr lang="zh-TW" alt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610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辦理學術試探活動</a:t>
                      </a: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場</a:t>
                      </a:r>
                      <a:endParaRPr lang="en-US" altLang="zh-TW" sz="1800" kern="120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1081226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迷你車床介紹及實作應用 </a:t>
                      </a: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場。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1090518~0521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國三迷你木工車床學術試探活動 </a:t>
                      </a: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9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場。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參與者能習得操作迷你車床的能力，並欣賞彼此的創意造型自動鉛筆。讓學生及教師能一同體驗動手</a:t>
                      </a: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DIY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，並讓讓新屋區國中生體驗高中課程，提前規劃升學方向。但由於購買的迷你車床數量不多，故以先本校國中部國三畢業生為主，體驗木工手作的樂趣，製作專屬自己的畢業禮物。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endParaRPr lang="zh-TW" altLang="en-US" sz="180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師生</a:t>
                      </a: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263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人</a:t>
                      </a:r>
                      <a:endParaRPr lang="zh-TW" altLang="en-US" sz="180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endParaRPr lang="zh-TW" altLang="en-US" sz="180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180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5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1090327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迷你車床的保養與運用 </a:t>
                      </a: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場。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經由研習讓教師能熟悉迷你車床的使用與保養，並藉此開發課程。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教師</a:t>
                      </a:r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9</a:t>
                      </a:r>
                      <a:r>
                        <a:rPr lang="zh-TW" altLang="en-US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人</a:t>
                      </a:r>
                      <a:endParaRPr lang="zh-TW" altLang="en-US" sz="180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800" kern="12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endParaRPr lang="zh-TW" altLang="en-US" sz="1800" kern="12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標題 6"/>
          <p:cNvSpPr>
            <a:spLocks noGrp="1"/>
          </p:cNvSpPr>
          <p:nvPr>
            <p:ph type="title" idx="4294967295"/>
          </p:nvPr>
        </p:nvSpPr>
        <p:spPr>
          <a:xfrm>
            <a:off x="611560" y="-149721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+mn-cs"/>
              </a:rPr>
              <a:t>108-7-1 </a:t>
            </a:r>
            <a:r>
              <a:rPr lang="zh-TW" altLang="en-US" sz="3200" b="1" dirty="0" smtClean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+mn-cs"/>
              </a:rPr>
              <a:t>學術特色亮點分享計畫</a:t>
            </a:r>
            <a:endParaRPr lang="zh-TW" altLang="en-US" sz="4000" b="1" dirty="0">
              <a:solidFill>
                <a:schemeClr val="bg1"/>
              </a:solidFill>
              <a:latin typeface="華康中黑體" panose="020B0509000000000000" pitchFamily="49" charset="-120"/>
              <a:ea typeface="華康中黑體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7202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3"/>
            <a:ext cx="91440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331640" y="-162272"/>
            <a:ext cx="6512511" cy="1143000"/>
          </a:xfrm>
        </p:spPr>
        <p:txBody>
          <a:bodyPr>
            <a:noAutofit/>
          </a:bodyPr>
          <a:lstStyle/>
          <a:p>
            <a:r>
              <a:rPr lang="zh-TW" altLang="zh-TW" sz="3600" b="1" dirty="0" smtClean="0">
                <a:solidFill>
                  <a:schemeClr val="bg1"/>
                </a:solidFill>
              </a:rPr>
              <a:t>計畫</a:t>
            </a:r>
            <a:r>
              <a:rPr lang="zh-TW" altLang="en-US" sz="3600" b="1" dirty="0">
                <a:solidFill>
                  <a:schemeClr val="bg1"/>
                </a:solidFill>
              </a:rPr>
              <a:t>執行成果</a:t>
            </a:r>
            <a:r>
              <a:rPr lang="zh-TW" altLang="en-US" sz="3600" b="1" dirty="0" smtClean="0">
                <a:solidFill>
                  <a:schemeClr val="bg1"/>
                </a:solidFill>
              </a:rPr>
              <a:t>照片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48183" y="6223348"/>
            <a:ext cx="4337432" cy="6028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1090327</a:t>
            </a:r>
            <a:r>
              <a:rPr lang="zh-TW" altLang="en-US" sz="1600">
                <a:solidFill>
                  <a:srgbClr val="FFFF00"/>
                </a:solidFill>
              </a:rPr>
              <a:t>老師學習如何保養運用迷你車床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25716" y="6223347"/>
            <a:ext cx="4346284" cy="602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1090327</a:t>
            </a:r>
            <a:r>
              <a:rPr lang="zh-TW" altLang="en-US" sz="1600">
                <a:solidFill>
                  <a:srgbClr val="FFFF00"/>
                </a:solidFill>
              </a:rPr>
              <a:t>老師學習如何保養運用迷你車床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48183" y="3311106"/>
            <a:ext cx="4269597" cy="45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1081226</a:t>
            </a:r>
            <a:r>
              <a:rPr lang="zh-TW" altLang="en-US" sz="1600">
                <a:solidFill>
                  <a:srgbClr val="FFFF00"/>
                </a:solidFill>
              </a:rPr>
              <a:t>師生共同製作木工小物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3533" y="3311106"/>
            <a:ext cx="4358467" cy="45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1081226</a:t>
            </a:r>
            <a:r>
              <a:rPr lang="zh-TW" altLang="en-US" sz="1600">
                <a:solidFill>
                  <a:srgbClr val="FFFF00"/>
                </a:solidFill>
              </a:rPr>
              <a:t>師生共同製作木工小物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75890"/>
            <a:ext cx="3176357" cy="238294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862705"/>
            <a:ext cx="3178907" cy="238485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28" y="3865892"/>
            <a:ext cx="3018251" cy="226368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847710"/>
            <a:ext cx="3066736" cy="230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7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3"/>
            <a:ext cx="91440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331640" y="-162272"/>
            <a:ext cx="6512511" cy="1143000"/>
          </a:xfrm>
        </p:spPr>
        <p:txBody>
          <a:bodyPr>
            <a:noAutofit/>
          </a:bodyPr>
          <a:lstStyle/>
          <a:p>
            <a:r>
              <a:rPr lang="zh-TW" altLang="zh-TW" sz="3600" b="1" dirty="0" smtClean="0">
                <a:solidFill>
                  <a:schemeClr val="bg1"/>
                </a:solidFill>
              </a:rPr>
              <a:t>計畫</a:t>
            </a:r>
            <a:r>
              <a:rPr lang="zh-TW" altLang="en-US" sz="3600" b="1" dirty="0">
                <a:solidFill>
                  <a:schemeClr val="bg1"/>
                </a:solidFill>
              </a:rPr>
              <a:t>執行成果</a:t>
            </a:r>
            <a:r>
              <a:rPr lang="zh-TW" altLang="en-US" sz="3600" b="1" dirty="0" smtClean="0">
                <a:solidFill>
                  <a:schemeClr val="bg1"/>
                </a:solidFill>
              </a:rPr>
              <a:t>照片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48183" y="6223348"/>
            <a:ext cx="4337432" cy="6028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>
                <a:solidFill>
                  <a:srgbClr val="FFFF00"/>
                </a:solidFill>
              </a:rPr>
              <a:t>1090518-0521</a:t>
            </a:r>
            <a:r>
              <a:rPr lang="zh-TW" altLang="en-US" sz="1600" dirty="0">
                <a:solidFill>
                  <a:srgbClr val="FFFF00"/>
                </a:solidFill>
              </a:rPr>
              <a:t>國三生學術試探活動</a:t>
            </a:r>
          </a:p>
        </p:txBody>
      </p:sp>
      <p:sp>
        <p:nvSpPr>
          <p:cNvPr id="20" name="矩形 19"/>
          <p:cNvSpPr/>
          <p:nvPr/>
        </p:nvSpPr>
        <p:spPr>
          <a:xfrm>
            <a:off x="225716" y="6223347"/>
            <a:ext cx="4346284" cy="602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1090518-0521</a:t>
            </a:r>
            <a:r>
              <a:rPr lang="zh-TW" altLang="en-US" sz="1600">
                <a:solidFill>
                  <a:srgbClr val="FFFF00"/>
                </a:solidFill>
              </a:rPr>
              <a:t>國三生學術試探活動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48183" y="3311106"/>
            <a:ext cx="4269597" cy="45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1090518-0521</a:t>
            </a:r>
            <a:r>
              <a:rPr lang="zh-TW" altLang="en-US" sz="1600">
                <a:solidFill>
                  <a:srgbClr val="FFFF00"/>
                </a:solidFill>
              </a:rPr>
              <a:t>國三生學術試探活動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3533" y="3311106"/>
            <a:ext cx="4358467" cy="453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>
                <a:solidFill>
                  <a:srgbClr val="FFFF00"/>
                </a:solidFill>
              </a:rPr>
              <a:t>1090518-0521</a:t>
            </a:r>
            <a:r>
              <a:rPr lang="zh-TW" altLang="en-US" sz="1600">
                <a:solidFill>
                  <a:srgbClr val="FFFF00"/>
                </a:solidFill>
              </a:rPr>
              <a:t>國三生學術試探活動</a:t>
            </a:r>
            <a:endParaRPr lang="zh-TW" altLang="en-US" sz="1600" dirty="0">
              <a:solidFill>
                <a:srgbClr val="FFFF00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865545"/>
            <a:ext cx="3179281" cy="238338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865545"/>
            <a:ext cx="3179283" cy="2383386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09" y="3826777"/>
            <a:ext cx="3131840" cy="2347821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897726"/>
            <a:ext cx="1706884" cy="2276872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213" y="3897726"/>
            <a:ext cx="1706884" cy="22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07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0" y="0"/>
            <a:ext cx="9144000" cy="843558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560" y="44624"/>
            <a:ext cx="8229600" cy="836712"/>
          </a:xfrm>
        </p:spPr>
        <p:txBody>
          <a:bodyPr>
            <a:normAutofit/>
          </a:bodyPr>
          <a:lstStyle/>
          <a:p>
            <a:r>
              <a:rPr lang="zh-TW" altLang="en-US" sz="3600" b="1" dirty="0" smtClean="0">
                <a:solidFill>
                  <a:schemeClr val="bg1"/>
                </a:solidFill>
              </a:rPr>
              <a:t>經費執行情形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內容版面配置區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5554527"/>
              </p:ext>
            </p:extLst>
          </p:nvPr>
        </p:nvGraphicFramePr>
        <p:xfrm>
          <a:off x="359532" y="1052736"/>
          <a:ext cx="8424935" cy="54636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5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54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54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208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109(</a:t>
                      </a:r>
                      <a:r>
                        <a:rPr lang="zh-TW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會計年度</a:t>
                      </a: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經常門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資本門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合計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069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kern="100" dirty="0" smtClean="0">
                          <a:solidFill>
                            <a:schemeClr val="lt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108-7-1 GLOBE</a:t>
                      </a:r>
                      <a:r>
                        <a:rPr lang="zh-TW" altLang="en-US" sz="2400" b="1" kern="100" dirty="0" smtClean="0">
                          <a:solidFill>
                            <a:schemeClr val="lt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觀測計畫</a:t>
                      </a:r>
                      <a:endParaRPr lang="zh-TW" altLang="zh-TW" sz="2400" b="1" kern="100" dirty="0" smtClean="0">
                        <a:solidFill>
                          <a:schemeClr val="lt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165000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50000 </a:t>
                      </a:r>
                      <a:endParaRPr lang="zh-TW" altLang="en-US" sz="24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215000</a:t>
                      </a:r>
                      <a:endParaRPr lang="zh-TW" altLang="en-US" sz="24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06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執行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kern="100" dirty="0" smtClean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43292</a:t>
                      </a:r>
                      <a:endParaRPr lang="zh-TW" altLang="en-US" sz="2400" kern="1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50000</a:t>
                      </a:r>
                      <a:endParaRPr lang="zh-TW" alt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93292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6231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108-7-2 </a:t>
                      </a:r>
                      <a:r>
                        <a:rPr lang="zh-TW" altLang="en-US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學術特色亮點分享計畫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145000 </a:t>
                      </a:r>
                      <a:endParaRPr lang="zh-TW" alt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150000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295000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994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執行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68620</a:t>
                      </a:r>
                      <a:endParaRPr lang="zh-TW" alt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150000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218620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06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小計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總額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310000 </a:t>
                      </a:r>
                      <a:endParaRPr lang="zh-TW" alt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200000 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510000</a:t>
                      </a:r>
                      <a:endParaRPr lang="zh-TW" alt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06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餘款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198088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0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198088</a:t>
                      </a:r>
                      <a:endParaRPr lang="zh-TW" alt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106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執行率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endParaRPr lang="en-US" altLang="zh-TW" sz="2400" kern="100" dirty="0" smtClea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61%</a:t>
                      </a:r>
                      <a:endParaRPr 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TW" altLang="zh-TW" sz="24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61030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1107</Words>
  <Application>Microsoft Office PowerPoint</Application>
  <PresentationFormat>如螢幕大小 (4:3)</PresentationFormat>
  <Paragraphs>169</Paragraphs>
  <Slides>16</Slides>
  <Notes>14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4" baseType="lpstr">
      <vt:lpstr>Microsoft YaHei</vt:lpstr>
      <vt:lpstr>華康中黑體</vt:lpstr>
      <vt:lpstr>微軟正黑體</vt:lpstr>
      <vt:lpstr>新細明體</vt:lpstr>
      <vt:lpstr>標楷體</vt:lpstr>
      <vt:lpstr>Arial</vt:lpstr>
      <vt:lpstr>Calibri</vt:lpstr>
      <vt:lpstr>1_Office 佈景主題</vt:lpstr>
      <vt:lpstr>PowerPoint 簡報</vt:lpstr>
      <vt:lpstr>新高人的傳說對決計畫目標</vt:lpstr>
      <vt:lpstr>1.學校與國中教師共組培力團隊及專業學習社群。 2.社區學校結合大專校院或產業，共同發展具社區文化或產業特色之課程、教材及教案。 3.辦理與GLOBE觀測計畫相關之觀測、踏查、研習等活動。</vt:lpstr>
      <vt:lpstr>108-7-2 學術特色亮點分享計畫工作內涵</vt:lpstr>
      <vt:lpstr>108-7-1 GLOBE觀測計畫</vt:lpstr>
      <vt:lpstr>108-7-1 GLOBE觀測計畫</vt:lpstr>
      <vt:lpstr>計畫執行成果照片</vt:lpstr>
      <vt:lpstr>計畫執行成果照片</vt:lpstr>
      <vt:lpstr>計畫執行成果照片</vt:lpstr>
      <vt:lpstr>計畫執行成果照片</vt:lpstr>
      <vt:lpstr>計畫執行成果照片</vt:lpstr>
      <vt:lpstr>計畫執行成果照片</vt:lpstr>
      <vt:lpstr>108-7-1 學術特色亮點分享計畫</vt:lpstr>
      <vt:lpstr>計畫執行成果照片</vt:lpstr>
      <vt:lpstr>計畫執行成果照片</vt:lpstr>
      <vt:lpstr>經費執行情形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Admin</cp:lastModifiedBy>
  <cp:revision>66</cp:revision>
  <dcterms:created xsi:type="dcterms:W3CDTF">2019-12-05T07:08:17Z</dcterms:created>
  <dcterms:modified xsi:type="dcterms:W3CDTF">2020-07-06T07:16:51Z</dcterms:modified>
</cp:coreProperties>
</file>